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53"/>
  </p:notesMasterIdLst>
  <p:handoutMasterIdLst>
    <p:handoutMasterId r:id="rId154"/>
  </p:handoutMasterIdLst>
  <p:sldIdLst>
    <p:sldId id="2241" r:id="rId2"/>
    <p:sldId id="2473" r:id="rId3"/>
    <p:sldId id="2720" r:id="rId4"/>
    <p:sldId id="308" r:id="rId5"/>
    <p:sldId id="309" r:id="rId6"/>
    <p:sldId id="310" r:id="rId7"/>
    <p:sldId id="2475" r:id="rId8"/>
    <p:sldId id="2263" r:id="rId9"/>
    <p:sldId id="2476" r:id="rId10"/>
    <p:sldId id="2724" r:id="rId11"/>
    <p:sldId id="2725" r:id="rId12"/>
    <p:sldId id="2477" r:id="rId13"/>
    <p:sldId id="2478" r:id="rId14"/>
    <p:sldId id="272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728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2788" r:id="rId55"/>
    <p:sldId id="2740" r:id="rId56"/>
    <p:sldId id="2741" r:id="rId57"/>
    <p:sldId id="311" r:id="rId58"/>
    <p:sldId id="312" r:id="rId59"/>
    <p:sldId id="313" r:id="rId60"/>
    <p:sldId id="314" r:id="rId61"/>
    <p:sldId id="315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5" r:id="rId70"/>
    <p:sldId id="326" r:id="rId71"/>
    <p:sldId id="327" r:id="rId72"/>
    <p:sldId id="328" r:id="rId73"/>
    <p:sldId id="329" r:id="rId74"/>
    <p:sldId id="2789" r:id="rId75"/>
    <p:sldId id="331" r:id="rId76"/>
    <p:sldId id="332" r:id="rId77"/>
    <p:sldId id="333" r:id="rId78"/>
    <p:sldId id="334" r:id="rId79"/>
    <p:sldId id="335" r:id="rId80"/>
    <p:sldId id="336" r:id="rId81"/>
    <p:sldId id="2746" r:id="rId82"/>
    <p:sldId id="2747" r:id="rId83"/>
    <p:sldId id="2790" r:id="rId84"/>
    <p:sldId id="417" r:id="rId85"/>
    <p:sldId id="2748" r:id="rId86"/>
    <p:sldId id="2749" r:id="rId87"/>
    <p:sldId id="2791" r:id="rId88"/>
    <p:sldId id="2750" r:id="rId89"/>
    <p:sldId id="2758" r:id="rId90"/>
    <p:sldId id="2482" r:id="rId91"/>
    <p:sldId id="2755" r:id="rId92"/>
    <p:sldId id="2756" r:id="rId93"/>
    <p:sldId id="2757" r:id="rId94"/>
    <p:sldId id="2751" r:id="rId95"/>
    <p:sldId id="2752" r:id="rId96"/>
    <p:sldId id="2481" r:id="rId97"/>
    <p:sldId id="2754" r:id="rId98"/>
    <p:sldId id="330" r:id="rId99"/>
    <p:sldId id="2797" r:id="rId100"/>
    <p:sldId id="2759" r:id="rId101"/>
    <p:sldId id="2760" r:id="rId102"/>
    <p:sldId id="2761" r:id="rId103"/>
    <p:sldId id="2762" r:id="rId104"/>
    <p:sldId id="2763" r:id="rId105"/>
    <p:sldId id="2764" r:id="rId106"/>
    <p:sldId id="2796" r:id="rId107"/>
    <p:sldId id="2765" r:id="rId108"/>
    <p:sldId id="2766" r:id="rId109"/>
    <p:sldId id="2767" r:id="rId110"/>
    <p:sldId id="2768" r:id="rId111"/>
    <p:sldId id="2769" r:id="rId112"/>
    <p:sldId id="2770" r:id="rId113"/>
    <p:sldId id="2771" r:id="rId114"/>
    <p:sldId id="2772" r:id="rId115"/>
    <p:sldId id="2773" r:id="rId116"/>
    <p:sldId id="364" r:id="rId117"/>
    <p:sldId id="365" r:id="rId118"/>
    <p:sldId id="367" r:id="rId119"/>
    <p:sldId id="2774" r:id="rId120"/>
    <p:sldId id="2775" r:id="rId121"/>
    <p:sldId id="370" r:id="rId122"/>
    <p:sldId id="371" r:id="rId123"/>
    <p:sldId id="372" r:id="rId124"/>
    <p:sldId id="2776" r:id="rId125"/>
    <p:sldId id="2777" r:id="rId126"/>
    <p:sldId id="2778" r:id="rId127"/>
    <p:sldId id="2779" r:id="rId128"/>
    <p:sldId id="2780" r:id="rId129"/>
    <p:sldId id="378" r:id="rId130"/>
    <p:sldId id="379" r:id="rId131"/>
    <p:sldId id="2781" r:id="rId132"/>
    <p:sldId id="2782" r:id="rId133"/>
    <p:sldId id="2783" r:id="rId134"/>
    <p:sldId id="383" r:id="rId135"/>
    <p:sldId id="384" r:id="rId136"/>
    <p:sldId id="385" r:id="rId137"/>
    <p:sldId id="386" r:id="rId138"/>
    <p:sldId id="387" r:id="rId139"/>
    <p:sldId id="388" r:id="rId140"/>
    <p:sldId id="2784" r:id="rId141"/>
    <p:sldId id="2722" r:id="rId142"/>
    <p:sldId id="2474" r:id="rId143"/>
    <p:sldId id="2723" r:id="rId144"/>
    <p:sldId id="2792" r:id="rId145"/>
    <p:sldId id="2793" r:id="rId146"/>
    <p:sldId id="2794" r:id="rId147"/>
    <p:sldId id="2727" r:id="rId148"/>
    <p:sldId id="2795" r:id="rId149"/>
    <p:sldId id="2729" r:id="rId150"/>
    <p:sldId id="2730" r:id="rId151"/>
    <p:sldId id="342" r:id="rId152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37FF"/>
    <a:srgbClr val="F6F6F6"/>
    <a:srgbClr val="0432FF"/>
    <a:srgbClr val="0066B8"/>
    <a:srgbClr val="BD374B"/>
    <a:srgbClr val="BE374B"/>
    <a:srgbClr val="EACBA3"/>
    <a:srgbClr val="E2EAF7"/>
    <a:srgbClr val="FF5F00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08" autoAdjust="0"/>
    <p:restoredTop sz="88776" autoAdjust="0"/>
  </p:normalViewPr>
  <p:slideViewPr>
    <p:cSldViewPr>
      <p:cViewPr varScale="1">
        <p:scale>
          <a:sx n="130" d="100"/>
          <a:sy n="130" d="100"/>
        </p:scale>
        <p:origin x="1896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microsoft.com/office/2016/11/relationships/changesInfo" Target="changesInfos/changesInfo1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microsoft.com/office/2015/10/relationships/revisionInfo" Target="revisionInfo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presProps" Target="pres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notesMaster" Target="notesMasters/notesMaster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588473941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556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2778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077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5648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68538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8283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327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1093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从一端收到的路由信息，不能再从原路被发送回去。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3526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6973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147471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9646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635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6596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4915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932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096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598065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4556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59056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7557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6756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569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9475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97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07816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223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3370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5138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7623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43626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632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4009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5934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41664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3850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2025/11/18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74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0141" y="231849"/>
            <a:ext cx="469330" cy="181909"/>
          </a:xfrm>
        </p:spPr>
        <p:txBody>
          <a:bodyPr lIns="0" tIns="0" rIns="0" bIns="0"/>
          <a:lstStyle>
            <a:lvl1pPr>
              <a:defRPr sz="1182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314450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11/18/25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756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64" r:id="rId5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emf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hyperlink" Target="http://securityaffairs.co/wordpress/66838/hacking/bgp-hijacking-russia.html" TargetMode="External"/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/>
              <a:t>Network Layer</a:t>
            </a:r>
            <a:br>
              <a:rPr kumimoji="1" lang="en-US" altLang="zh-CN" sz="3200" dirty="0"/>
            </a:br>
            <a:r>
              <a:rPr kumimoji="1" lang="en-US" altLang="zh-CN" sz="3200" b="0" dirty="0"/>
              <a:t>All about routing</a:t>
            </a:r>
            <a:endParaRPr kumimoji="1" lang="zh-CN" altLang="en-US" sz="32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A85FCA1-6D7A-9542-BA6F-5003414788D4}"/>
              </a:ext>
            </a:extLst>
          </p:cNvPr>
          <p:cNvSpPr txBox="1"/>
          <p:nvPr/>
        </p:nvSpPr>
        <p:spPr>
          <a:xfrm>
            <a:off x="179512" y="5210411"/>
            <a:ext cx="4705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Credits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Katrina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LaCurts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MIT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OSI, TCP/IP &amp; Protocol Stack</a:t>
            </a:r>
            <a:endParaRPr kumimoji="1" lang="zh-CN" altLang="en-US" b="0" dirty="0"/>
          </a:p>
        </p:txBody>
      </p:sp>
      <p:sp>
        <p:nvSpPr>
          <p:cNvPr id="134" name="矩形 3">
            <a:extLst>
              <a:ext uri="{FF2B5EF4-FFF2-40B4-BE49-F238E27FC236}">
                <a16:creationId xmlns:a16="http://schemas.microsoft.com/office/drawing/2014/main" id="{C0C26FEA-8C28-B84A-96BE-E1BE34F29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7th 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7" name="矩形 4">
            <a:extLst>
              <a:ext uri="{FF2B5EF4-FFF2-40B4-BE49-F238E27FC236}">
                <a16:creationId xmlns:a16="http://schemas.microsoft.com/office/drawing/2014/main" id="{378554CB-A222-E949-BA49-B9A84B2091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6th Presentation Layer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矩形 5">
            <a:extLst>
              <a:ext uri="{FF2B5EF4-FFF2-40B4-BE49-F238E27FC236}">
                <a16:creationId xmlns:a16="http://schemas.microsoft.com/office/drawing/2014/main" id="{F693E27A-E04B-C641-8FA4-4065AB133B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4th 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矩形 6">
            <a:extLst>
              <a:ext uri="{FF2B5EF4-FFF2-40B4-BE49-F238E27FC236}">
                <a16:creationId xmlns:a16="http://schemas.microsoft.com/office/drawing/2014/main" id="{6B80E65C-314C-CA4E-B54B-BBEF643E9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3th 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矩形 7">
            <a:extLst>
              <a:ext uri="{FF2B5EF4-FFF2-40B4-BE49-F238E27FC236}">
                <a16:creationId xmlns:a16="http://schemas.microsoft.com/office/drawing/2014/main" id="{A0D3E59A-320C-604D-972A-C3FCE1A92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2nd 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矩形 8">
            <a:extLst>
              <a:ext uri="{FF2B5EF4-FFF2-40B4-BE49-F238E27FC236}">
                <a16:creationId xmlns:a16="http://schemas.microsoft.com/office/drawing/2014/main" id="{A9E70FED-D9DA-7342-BD61-1213A0B74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1st Physical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矩形 9">
            <a:extLst>
              <a:ext uri="{FF2B5EF4-FFF2-40B4-BE49-F238E27FC236}">
                <a16:creationId xmlns:a16="http://schemas.microsoft.com/office/drawing/2014/main" id="{0F4689CA-E5C9-E346-B03B-AB714CE5A4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Application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矩形 151">
            <a:extLst>
              <a:ext uri="{FF2B5EF4-FFF2-40B4-BE49-F238E27FC236}">
                <a16:creationId xmlns:a16="http://schemas.microsoft.com/office/drawing/2014/main" id="{A8A3C6BA-8F35-F041-BFFF-FFB4BEE5BE39}"/>
              </a:ext>
            </a:extLst>
          </p:cNvPr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HTTP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矩形 152">
            <a:extLst>
              <a:ext uri="{FF2B5EF4-FFF2-40B4-BE49-F238E27FC236}">
                <a16:creationId xmlns:a16="http://schemas.microsoft.com/office/drawing/2014/main" id="{4F4D7787-3B93-7247-90D1-07CCEB7F9769}"/>
              </a:ext>
            </a:extLst>
          </p:cNvPr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矩形 153">
            <a:extLst>
              <a:ext uri="{FF2B5EF4-FFF2-40B4-BE49-F238E27FC236}">
                <a16:creationId xmlns:a16="http://schemas.microsoft.com/office/drawing/2014/main" id="{7F0E64B6-357E-8444-82C6-2B32199B9709}"/>
              </a:ext>
            </a:extLst>
          </p:cNvPr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Ethernet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矩形 154">
            <a:extLst>
              <a:ext uri="{FF2B5EF4-FFF2-40B4-BE49-F238E27FC236}">
                <a16:creationId xmlns:a16="http://schemas.microsoft.com/office/drawing/2014/main" id="{5BA69395-01FD-3D47-B47B-8DD62C0EC61C}"/>
              </a:ext>
            </a:extLst>
          </p:cNvPr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UDP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矩形 155">
            <a:extLst>
              <a:ext uri="{FF2B5EF4-FFF2-40B4-BE49-F238E27FC236}">
                <a16:creationId xmlns:a16="http://schemas.microsoft.com/office/drawing/2014/main" id="{7FD981DB-8933-D947-A9C4-7CD5B1703DF7}"/>
              </a:ext>
            </a:extLst>
          </p:cNvPr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矩形 156">
            <a:extLst>
              <a:ext uri="{FF2B5EF4-FFF2-40B4-BE49-F238E27FC236}">
                <a16:creationId xmlns:a16="http://schemas.microsoft.com/office/drawing/2014/main" id="{BDCADA74-1B85-124B-B06B-FC617EDD020D}"/>
              </a:ext>
            </a:extLst>
          </p:cNvPr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PPP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矩形 157">
            <a:extLst>
              <a:ext uri="{FF2B5EF4-FFF2-40B4-BE49-F238E27FC236}">
                <a16:creationId xmlns:a16="http://schemas.microsoft.com/office/drawing/2014/main" id="{46B44F75-3679-8D4C-AD59-06C9CE3552EB}"/>
              </a:ext>
            </a:extLst>
          </p:cNvPr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矩形 158">
            <a:extLst>
              <a:ext uri="{FF2B5EF4-FFF2-40B4-BE49-F238E27FC236}">
                <a16:creationId xmlns:a16="http://schemas.microsoft.com/office/drawing/2014/main" id="{C70BE82D-3B86-D242-8A35-9DBC1CD19E59}"/>
              </a:ext>
            </a:extLst>
          </p:cNvPr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SMTP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矩形 159">
            <a:extLst>
              <a:ext uri="{FF2B5EF4-FFF2-40B4-BE49-F238E27FC236}">
                <a16:creationId xmlns:a16="http://schemas.microsoft.com/office/drawing/2014/main" id="{D5751CA6-9B0E-D744-A861-21E31E44CF07}"/>
              </a:ext>
            </a:extLst>
          </p:cNvPr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POP3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矩形 160">
            <a:extLst>
              <a:ext uri="{FF2B5EF4-FFF2-40B4-BE49-F238E27FC236}">
                <a16:creationId xmlns:a16="http://schemas.microsoft.com/office/drawing/2014/main" id="{7EDF797F-75AD-7A46-A1CF-356E44851735}"/>
              </a:ext>
            </a:extLst>
          </p:cNvPr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FTP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2" name="矩形 161">
            <a:extLst>
              <a:ext uri="{FF2B5EF4-FFF2-40B4-BE49-F238E27FC236}">
                <a16:creationId xmlns:a16="http://schemas.microsoft.com/office/drawing/2014/main" id="{E8245A73-43FB-9046-8AA0-8F4FFD777C16}"/>
              </a:ext>
            </a:extLst>
          </p:cNvPr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3" name="矩形 162">
            <a:extLst>
              <a:ext uri="{FF2B5EF4-FFF2-40B4-BE49-F238E27FC236}">
                <a16:creationId xmlns:a16="http://schemas.microsoft.com/office/drawing/2014/main" id="{63F9900F-AE4C-0C4E-8763-9892EDD11E4B}"/>
              </a:ext>
            </a:extLst>
          </p:cNvPr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ICMP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矩形 163">
            <a:extLst>
              <a:ext uri="{FF2B5EF4-FFF2-40B4-BE49-F238E27FC236}">
                <a16:creationId xmlns:a16="http://schemas.microsoft.com/office/drawing/2014/main" id="{D8AA8E56-C956-C34A-BCE7-D3104B496D51}"/>
              </a:ext>
            </a:extLst>
          </p:cNvPr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&amp; RARP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5" name="矩形 23">
            <a:extLst>
              <a:ext uri="{FF2B5EF4-FFF2-40B4-BE49-F238E27FC236}">
                <a16:creationId xmlns:a16="http://schemas.microsoft.com/office/drawing/2014/main" id="{3ADD0734-04F7-8A4D-B1C1-F9F3830D7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Transport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6" name="矩形 24">
            <a:extLst>
              <a:ext uri="{FF2B5EF4-FFF2-40B4-BE49-F238E27FC236}">
                <a16:creationId xmlns:a16="http://schemas.microsoft.com/office/drawing/2014/main" id="{31C8D508-CCCA-1D4D-AB10-99C229003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5th Session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7" name="矩形 25">
            <a:extLst>
              <a:ext uri="{FF2B5EF4-FFF2-40B4-BE49-F238E27FC236}">
                <a16:creationId xmlns:a16="http://schemas.microsoft.com/office/drawing/2014/main" id="{AF6B3216-C732-EB47-AF79-E1BEC653B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矩形 26">
            <a:extLst>
              <a:ext uri="{FF2B5EF4-FFF2-40B4-BE49-F238E27FC236}">
                <a16:creationId xmlns:a16="http://schemas.microsoft.com/office/drawing/2014/main" id="{367E877A-FEEE-C348-B76C-262B3F0AD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9" name="矩形 28">
            <a:extLst>
              <a:ext uri="{FF2B5EF4-FFF2-40B4-BE49-F238E27FC236}">
                <a16:creationId xmlns:a16="http://schemas.microsoft.com/office/drawing/2014/main" id="{83965F45-FF7D-1541-8137-68E1C615BC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End-to-end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0" name="矩形 29">
            <a:extLst>
              <a:ext uri="{FF2B5EF4-FFF2-40B4-BE49-F238E27FC236}">
                <a16:creationId xmlns:a16="http://schemas.microsoft.com/office/drawing/2014/main" id="{9543CD20-CFA4-E94F-B530-21D4761DB9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Network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1" name="矩形 30">
            <a:extLst>
              <a:ext uri="{FF2B5EF4-FFF2-40B4-BE49-F238E27FC236}">
                <a16:creationId xmlns:a16="http://schemas.microsoft.com/office/drawing/2014/main" id="{60472262-D059-994F-9798-60077DFCDF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Link Layer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2" name="TextBox 1">
            <a:extLst>
              <a:ext uri="{FF2B5EF4-FFF2-40B4-BE49-F238E27FC236}">
                <a16:creationId xmlns:a16="http://schemas.microsoft.com/office/drawing/2014/main" id="{865E1468-B37F-094A-8799-7B105E53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OSI</a:t>
            </a: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3" name="TextBox 28">
            <a:extLst>
              <a:ext uri="{FF2B5EF4-FFF2-40B4-BE49-F238E27FC236}">
                <a16:creationId xmlns:a16="http://schemas.microsoft.com/office/drawing/2014/main" id="{5857A936-60DF-344C-A611-E42A39852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TCP/IP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4" name="TextBox 32">
            <a:extLst>
              <a:ext uri="{FF2B5EF4-FFF2-40B4-BE49-F238E27FC236}">
                <a16:creationId xmlns:a16="http://schemas.microsoft.com/office/drawing/2014/main" id="{AE654BCD-6A1D-5142-B29C-1F3829D0A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CSE</a:t>
            </a:r>
            <a:endParaRPr kumimoji="0" lang="zh-CN" alt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5" name="矩形 174">
            <a:extLst>
              <a:ext uri="{FF2B5EF4-FFF2-40B4-BE49-F238E27FC236}">
                <a16:creationId xmlns:a16="http://schemas.microsoft.com/office/drawing/2014/main" id="{8B10B8E5-3616-4A4D-A107-771DCECDCC34}"/>
              </a:ext>
            </a:extLst>
          </p:cNvPr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WiFi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6" name="矩形 175">
            <a:extLst>
              <a:ext uri="{FF2B5EF4-FFF2-40B4-BE49-F238E27FC236}">
                <a16:creationId xmlns:a16="http://schemas.microsoft.com/office/drawing/2014/main" id="{21E6916D-3553-2248-A8D6-0A0AFBA16EFA}"/>
              </a:ext>
            </a:extLst>
          </p:cNvPr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Fiber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7" name="矩形 176">
            <a:extLst>
              <a:ext uri="{FF2B5EF4-FFF2-40B4-BE49-F238E27FC236}">
                <a16:creationId xmlns:a16="http://schemas.microsoft.com/office/drawing/2014/main" id="{7503F500-FB02-BF49-8773-C3C176B84FE5}"/>
              </a:ext>
            </a:extLst>
          </p:cNvPr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TD-LTE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8" name="矩形 177">
            <a:extLst>
              <a:ext uri="{FF2B5EF4-FFF2-40B4-BE49-F238E27FC236}">
                <a16:creationId xmlns:a16="http://schemas.microsoft.com/office/drawing/2014/main" id="{CB1209FB-F535-F249-8010-CC51045EF949}"/>
              </a:ext>
            </a:extLst>
          </p:cNvPr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FDD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9" name="矩形 178">
            <a:extLst>
              <a:ext uri="{FF2B5EF4-FFF2-40B4-BE49-F238E27FC236}">
                <a16:creationId xmlns:a16="http://schemas.microsoft.com/office/drawing/2014/main" id="{4F48EF98-A7A0-5A48-975D-40999DF16425}"/>
              </a:ext>
            </a:extLst>
          </p:cNvPr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…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Review: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Many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network protocols include </a:t>
            </a:r>
            <a:r>
              <a:rPr lang="en-US" altLang="zh-CN" i="1" dirty="0">
                <a:ea typeface="等线" panose="02010600030101010101" pitchFamily="2" charset="-122"/>
              </a:rPr>
              <a:t>timeout</a:t>
            </a:r>
            <a:r>
              <a:rPr lang="en-US" altLang="zh-CN" dirty="0">
                <a:ea typeface="等线" panose="02010600030101010101" pitchFamily="2" charset="-122"/>
              </a:rPr>
              <a:t> and </a:t>
            </a:r>
            <a:r>
              <a:rPr lang="en-US" altLang="zh-CN" i="1" dirty="0">
                <a:ea typeface="等线" panose="02010600030101010101" pitchFamily="2" charset="-122"/>
              </a:rPr>
              <a:t>resend</a:t>
            </a:r>
            <a:r>
              <a:rPr lang="en-US" altLang="zh-CN" dirty="0">
                <a:ea typeface="等线" panose="02010600030101010101" pitchFamily="2" charset="-122"/>
              </a:rPr>
              <a:t> mechanism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Client does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Network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585693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Addressing interface</a:t>
            </a:r>
            <a:endParaRPr lang="en" altLang="zh-CN" b="0" dirty="0"/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Source &amp; destination</a:t>
            </a: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pPr lvl="1"/>
            <a:endParaRPr lang="en-US" altLang="zh-CN" dirty="0">
              <a:ea typeface="等线" panose="02010600030101010101" pitchFamily="2" charset="-122"/>
            </a:endParaRPr>
          </a:p>
          <a:p>
            <a:r>
              <a:rPr lang="en-US" altLang="zh-CN" dirty="0">
                <a:ea typeface="等线" panose="02010600030101010101" pitchFamily="2" charset="-122"/>
              </a:rPr>
              <a:t>NETWORK_SEND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</a:t>
            </a:r>
            <a:r>
              <a:rPr lang="en-US" altLang="zh-CN" dirty="0" err="1">
                <a:ea typeface="等线" panose="02010600030101010101" pitchFamily="2" charset="-122"/>
              </a:rPr>
              <a:t>segment_buffer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destnation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dirty="0" err="1">
                <a:ea typeface="等线" panose="02010600030101010101" pitchFamily="2" charset="-122"/>
              </a:rPr>
              <a:t>end_layer_protocol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NETWORK_HANDLE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 (packet, </a:t>
            </a:r>
            <a:r>
              <a:rPr lang="en-US" altLang="zh-CN" dirty="0" err="1">
                <a:ea typeface="等线" panose="02010600030101010101" pitchFamily="2" charset="-122"/>
              </a:rPr>
              <a:t>network_protocol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endParaRPr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989EE170-F09C-0E45-BE9D-22507CB33C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Managing the Forwarding Table: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Routing (or path-finding)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Constructing the tables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Impractical by hand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 according to traffic congestion</a:t>
            </a:r>
            <a:endParaRPr lang="en-US" altLang="zh-CN" dirty="0"/>
          </a:p>
          <a:p>
            <a:r>
              <a:rPr lang="en-US" altLang="zh-CN" dirty="0">
                <a:ea typeface="等线" panose="02010600030101010101" pitchFamily="2" charset="-122"/>
              </a:rPr>
              <a:t>Static routing vs. adaptive routing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Adaptive routing requires exchange of info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D76962B-3F96-844C-B627-33C215A627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1537063"/>
            <a:ext cx="2616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Route Table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28" name="Picture 6" descr="http://wiki.olc.edu/images/4/49/Network_routers.jpg">
            <a:extLst>
              <a:ext uri="{FF2B5EF4-FFF2-40B4-BE49-F238E27FC236}">
                <a16:creationId xmlns:a16="http://schemas.microsoft.com/office/drawing/2014/main" id="{29676912-8400-BF4C-9709-90A25CB81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矩形 7">
            <a:extLst>
              <a:ext uri="{FF2B5EF4-FFF2-40B4-BE49-F238E27FC236}">
                <a16:creationId xmlns:a16="http://schemas.microsoft.com/office/drawing/2014/main" id="{95A8162E-A62B-D549-AEED-B753664581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0" name="Picture 2" descr="“路由器”的图片搜索结果">
            <a:extLst>
              <a:ext uri="{FF2B5EF4-FFF2-40B4-BE49-F238E27FC236}">
                <a16:creationId xmlns:a16="http://schemas.microsoft.com/office/drawing/2014/main" id="{1C99CCB6-8CDE-F84B-A353-0BDBF12063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4A2EBF0E-72EF-8D47-A53F-FD3DB82A334F}"/>
              </a:ext>
            </a:extLst>
          </p:cNvPr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32" name="直接连接符 3">
            <a:extLst>
              <a:ext uri="{FF2B5EF4-FFF2-40B4-BE49-F238E27FC236}">
                <a16:creationId xmlns:a16="http://schemas.microsoft.com/office/drawing/2014/main" id="{514EDB41-03E6-7844-8F45-9233FE47DBCB}"/>
              </a:ext>
            </a:extLst>
          </p:cNvPr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5">
            <a:extLst>
              <a:ext uri="{FF2B5EF4-FFF2-40B4-BE49-F238E27FC236}">
                <a16:creationId xmlns:a16="http://schemas.microsoft.com/office/drawing/2014/main" id="{7A8867E3-D920-7845-910E-A60233848DEB}"/>
              </a:ext>
            </a:extLst>
          </p:cNvPr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Routing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How to generate the routing table?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Goal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</a:p>
          <a:p>
            <a:endParaRPr kumimoji="1" lang="zh-CN" altLang="en-US" sz="1600" dirty="0">
              <a:solidFill>
                <a:schemeClr val="accent2"/>
              </a:solidFill>
            </a:endParaRPr>
          </a:p>
          <a:p>
            <a:r>
              <a:rPr kumimoji="1" lang="en-US" altLang="zh-CN" sz="1600" dirty="0"/>
              <a:t>Allow each switch to know, for every node 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kumimoji="1" lang="en-US" altLang="zh-CN" sz="1600" dirty="0">
                <a:solidFill>
                  <a:schemeClr val="accent2"/>
                </a:solidFill>
              </a:rPr>
              <a:t> </a:t>
            </a:r>
            <a:r>
              <a:rPr kumimoji="1" lang="en-US" altLang="zh-CN" sz="1600" dirty="0"/>
              <a:t>in the network,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</a:p>
          <a:p>
            <a:endParaRPr kumimoji="1" lang="zh-CN" altLang="en-US" sz="1600" dirty="0">
              <a:solidFill>
                <a:srgbClr val="0096FF"/>
              </a:solidFill>
            </a:endParaRPr>
          </a:p>
          <a:p>
            <a:r>
              <a:rPr lang="en-US" altLang="zh-CN" sz="1600" dirty="0"/>
              <a:t>Build a </a:t>
            </a:r>
            <a:r>
              <a:rPr lang="en-US" altLang="zh-CN" sz="1600" dirty="0">
                <a:solidFill>
                  <a:schemeClr val="accent1"/>
                </a:solidFill>
              </a:rPr>
              <a:t>routing table</a:t>
            </a:r>
            <a:r>
              <a:rPr lang="en-US" altLang="zh-CN" sz="1600" dirty="0"/>
              <a:t> at each switch, such that </a:t>
            </a:r>
            <a:r>
              <a:rPr lang="en-US" altLang="zh-CN" sz="1600" dirty="0" err="1"/>
              <a:t>routing_table</a:t>
            </a:r>
            <a:r>
              <a:rPr lang="en-US" altLang="zh-CN" sz="1600" dirty="0"/>
              <a:t>[</a:t>
            </a:r>
            <a:r>
              <a:rPr kumimoji="1" lang="en-US" altLang="zh-CN" sz="1600" dirty="0">
                <a:solidFill>
                  <a:srgbClr val="0096FF"/>
                </a:solidFill>
              </a:rPr>
              <a:t>dst</a:t>
            </a:r>
            <a:r>
              <a:rPr lang="en-US" altLang="zh-CN" sz="1600" dirty="0"/>
              <a:t>] contains a minimum-cost route to </a:t>
            </a:r>
            <a:r>
              <a:rPr kumimoji="1" lang="en-US" altLang="zh-CN" sz="1600" dirty="0">
                <a:solidFill>
                  <a:srgbClr val="0096FF"/>
                </a:solidFill>
              </a:rPr>
              <a:t>dst </a:t>
            </a:r>
            <a:endParaRPr lang="en-US" altLang="zh-CN" sz="1600" dirty="0"/>
          </a:p>
          <a:p>
            <a:pPr lvl="1"/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30AF7C1-1C36-E048-BC39-C7608E9AB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850" y="1561356"/>
            <a:ext cx="368300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Distributed Routing: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Steps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General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3771636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kumimoji="1" lang="en-US" altLang="zh-CN" dirty="0"/>
              <a:t>Nodes learn about their neighbors via the </a:t>
            </a:r>
            <a:r>
              <a:rPr kumimoji="1" lang="en-US" altLang="zh-CN" dirty="0">
                <a:solidFill>
                  <a:schemeClr val="accent1"/>
                </a:solidFill>
              </a:rPr>
              <a:t>HELLO protocol </a:t>
            </a:r>
          </a:p>
          <a:p>
            <a:pPr marL="342900" indent="-342900">
              <a:buAutoNum type="arabicPeriod"/>
            </a:pPr>
            <a:endParaRPr kumimoji="1" lang="zh-CN" altLang="en-US" dirty="0">
              <a:solidFill>
                <a:srgbClr val="0096FF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learn about other reachable nodes via </a:t>
            </a:r>
            <a:r>
              <a:rPr kumimoji="1" lang="en-US" altLang="zh-CN" dirty="0">
                <a:solidFill>
                  <a:schemeClr val="accent1"/>
                </a:solidFill>
              </a:rPr>
              <a:t>advertisements</a:t>
            </a:r>
            <a:r>
              <a:rPr kumimoji="1" lang="en-US" altLang="zh-CN" dirty="0"/>
              <a:t> </a:t>
            </a:r>
          </a:p>
          <a:p>
            <a:pPr marL="342900" indent="-342900">
              <a:buFontTx/>
              <a:buAutoNum type="arabicPeriod"/>
            </a:pPr>
            <a:endParaRPr kumimoji="1" lang="en-US" altLang="zh-CN" dirty="0"/>
          </a:p>
          <a:p>
            <a:pPr marL="342900" indent="-342900">
              <a:buFontTx/>
              <a:buAutoNum type="arabicPeriod"/>
            </a:pPr>
            <a:r>
              <a:rPr kumimoji="1" lang="en-US" altLang="zh-CN" dirty="0"/>
              <a:t>Nodes determine the </a:t>
            </a:r>
            <a:r>
              <a:rPr kumimoji="1" lang="en-US" altLang="zh-CN" dirty="0">
                <a:solidFill>
                  <a:schemeClr val="accent1"/>
                </a:solidFill>
              </a:rPr>
              <a:t>minimum-cost</a:t>
            </a:r>
            <a:r>
              <a:rPr kumimoji="1" lang="en-US" altLang="zh-CN" dirty="0"/>
              <a:t> routes (of the routes they know about)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A4543BFB-790D-1745-9F74-FEA863841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20" y="841276"/>
            <a:ext cx="1744399" cy="113935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85A7FD69-9BAC-5545-B23D-275F741711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6217" y="2281436"/>
            <a:ext cx="1776402" cy="118955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A8F9A93-58FE-974C-9D52-4A3192665E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0" y="3797609"/>
            <a:ext cx="1696188" cy="113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3771636"/>
          </a:xfrm>
        </p:spPr>
        <p:txBody>
          <a:bodyPr>
            <a:normAutofit/>
          </a:bodyPr>
          <a:lstStyle/>
          <a:p>
            <a:r>
              <a:rPr kumimoji="1" lang="en-US" altLang="zh-CN" sz="1600" dirty="0"/>
              <a:t>Protocol 1: </a:t>
            </a:r>
            <a:r>
              <a:rPr kumimoji="1" lang="en-US" altLang="zh-CN" sz="1600" dirty="0">
                <a:solidFill>
                  <a:srgbClr val="0096FF"/>
                </a:solidFill>
              </a:rPr>
              <a:t>Link-state</a:t>
            </a:r>
          </a:p>
          <a:p>
            <a:pPr lvl="1"/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node's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advertisements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contain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list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of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neighbors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and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link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costs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to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those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nodes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everyone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their </a:t>
            </a:r>
            <a:r>
              <a:rPr kumimoji="1" lang="en-US" altLang="zh-CN" sz="1600" u="sng" dirty="0"/>
              <a:t>costs to their neighbors</a:t>
            </a:r>
            <a:endParaRPr kumimoji="1" lang="zh-CN" altLang="en-US" sz="1600" u="sng" dirty="0"/>
          </a:p>
          <a:p>
            <a:pPr lvl="2"/>
            <a:r>
              <a:rPr kumimoji="1" lang="en-US" altLang="zh-CN" sz="1600" dirty="0"/>
              <a:t>via </a:t>
            </a:r>
            <a:r>
              <a:rPr kumimoji="1" lang="en-US" altLang="zh-CN" sz="1600" i="1" dirty="0">
                <a:solidFill>
                  <a:srgbClr val="C00000"/>
                </a:solidFill>
              </a:rPr>
              <a:t>flooding</a:t>
            </a:r>
            <a:endParaRPr kumimoji="1" lang="zh-CN" altLang="en-US" sz="1600" i="1" dirty="0">
              <a:solidFill>
                <a:srgbClr val="C00000"/>
              </a:solidFill>
            </a:endParaRPr>
          </a:p>
          <a:p>
            <a:pPr lvl="1"/>
            <a:r>
              <a:rPr kumimoji="1" lang="en-US" altLang="zh-CN" sz="1600" dirty="0"/>
              <a:t>Integrate using </a:t>
            </a:r>
            <a:r>
              <a:rPr kumimoji="1" lang="en-US" altLang="zh-CN" sz="1600" b="1" dirty="0"/>
              <a:t>Dijkstra's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shortest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path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algorithm</a:t>
            </a:r>
          </a:p>
          <a:p>
            <a:pPr lvl="1"/>
            <a:endParaRPr kumimoji="1" lang="en-US" altLang="zh-CN" sz="1600" b="1" dirty="0"/>
          </a:p>
          <a:p>
            <a:r>
              <a:rPr kumimoji="1" lang="en-US" altLang="zh-CN" sz="1600" dirty="0"/>
              <a:t>Protocol 2: </a:t>
            </a:r>
            <a:r>
              <a:rPr kumimoji="1" lang="en-US" altLang="zh-CN" sz="1600" dirty="0">
                <a:solidFill>
                  <a:srgbClr val="0096FF"/>
                </a:solidFill>
              </a:rPr>
              <a:t>Distance-vector</a:t>
            </a:r>
          </a:p>
          <a:p>
            <a:pPr lvl="1"/>
            <a:r>
              <a:rPr kumimoji="1" lang="en-US" altLang="zh-CN" sz="1600" dirty="0"/>
              <a:t>Nodes advertise to </a:t>
            </a:r>
            <a:r>
              <a:rPr kumimoji="1" lang="en-US" altLang="zh-CN" sz="1600" u="sng" dirty="0"/>
              <a:t>neighbors</a:t>
            </a:r>
            <a:r>
              <a:rPr kumimoji="1" lang="en-US" altLang="zh-CN" sz="1600" dirty="0"/>
              <a:t> with their </a:t>
            </a:r>
            <a:r>
              <a:rPr kumimoji="1" lang="en-US" altLang="zh-CN" sz="1600" u="sng" dirty="0"/>
              <a:t>cost to all known nodes</a:t>
            </a:r>
            <a:endParaRPr kumimoji="1" lang="zh-CN" altLang="en-US" sz="1600" u="sng" dirty="0"/>
          </a:p>
          <a:p>
            <a:pPr lvl="1"/>
            <a:r>
              <a:rPr kumimoji="1" lang="en-US" altLang="zh-CN" sz="1600" dirty="0"/>
              <a:t>Update routes via </a:t>
            </a:r>
            <a:r>
              <a:rPr kumimoji="1" lang="en-US" altLang="zh-CN" sz="1600" b="1" dirty="0"/>
              <a:t>Bellman-Ford</a:t>
            </a:r>
            <a:r>
              <a:rPr kumimoji="1" lang="zh-CN" altLang="en-US" sz="1600" b="1" dirty="0"/>
              <a:t> </a:t>
            </a:r>
            <a:r>
              <a:rPr kumimoji="1" lang="en-US" altLang="zh-CN" sz="1600" dirty="0"/>
              <a:t>integration</a:t>
            </a:r>
            <a:endParaRPr kumimoji="1" lang="zh-CN" altLang="en-US" sz="1600" dirty="0"/>
          </a:p>
          <a:p>
            <a:endParaRPr kumimoji="1" lang="zh-CN" altLang="en-US" sz="1600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91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7" name="object 7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6812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77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0707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9" name="object 9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0" name="object 30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8083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39620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55294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9888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6691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4216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01564" y="132308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635485" y="2392278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6" y="304507"/>
                </a:lnTo>
                <a:lnTo>
                  <a:pt x="121542" y="320407"/>
                </a:lnTo>
                <a:lnTo>
                  <a:pt x="162853" y="325707"/>
                </a:lnTo>
                <a:lnTo>
                  <a:pt x="204164" y="320407"/>
                </a:lnTo>
                <a:lnTo>
                  <a:pt x="243280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952202" y="346852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1" y="0"/>
                </a:moveTo>
                <a:lnTo>
                  <a:pt x="121537" y="5300"/>
                </a:lnTo>
                <a:lnTo>
                  <a:pt x="82419" y="21200"/>
                </a:lnTo>
                <a:lnTo>
                  <a:pt x="47692" y="47700"/>
                </a:lnTo>
                <a:lnTo>
                  <a:pt x="21196" y="82427"/>
                </a:lnTo>
                <a:lnTo>
                  <a:pt x="5299" y="121545"/>
                </a:lnTo>
                <a:lnTo>
                  <a:pt x="0" y="162858"/>
                </a:lnTo>
                <a:lnTo>
                  <a:pt x="5299" y="204172"/>
                </a:lnTo>
                <a:lnTo>
                  <a:pt x="21196" y="243290"/>
                </a:lnTo>
                <a:lnTo>
                  <a:pt x="47692" y="278017"/>
                </a:lnTo>
                <a:lnTo>
                  <a:pt x="82419" y="304517"/>
                </a:lnTo>
                <a:lnTo>
                  <a:pt x="121537" y="320417"/>
                </a:lnTo>
                <a:lnTo>
                  <a:pt x="162851" y="325717"/>
                </a:lnTo>
                <a:lnTo>
                  <a:pt x="204164" y="320417"/>
                </a:lnTo>
                <a:lnTo>
                  <a:pt x="243282" y="304517"/>
                </a:lnTo>
                <a:lnTo>
                  <a:pt x="278009" y="278017"/>
                </a:lnTo>
                <a:lnTo>
                  <a:pt x="304509" y="243290"/>
                </a:lnTo>
                <a:lnTo>
                  <a:pt x="320409" y="204172"/>
                </a:lnTo>
                <a:lnTo>
                  <a:pt x="325709" y="162858"/>
                </a:lnTo>
                <a:lnTo>
                  <a:pt x="320409" y="121545"/>
                </a:lnTo>
                <a:lnTo>
                  <a:pt x="304509" y="82427"/>
                </a:lnTo>
                <a:lnTo>
                  <a:pt x="278009" y="47700"/>
                </a:lnTo>
                <a:lnTo>
                  <a:pt x="243282" y="21200"/>
                </a:lnTo>
                <a:lnTo>
                  <a:pt x="204164" y="5300"/>
                </a:lnTo>
                <a:lnTo>
                  <a:pt x="16285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42693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7986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0721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1785287" y="1285699"/>
            <a:ext cx="1998337" cy="2359071"/>
          </a:xfrm>
          <a:custGeom>
            <a:avLst/>
            <a:gdLst/>
            <a:ahLst/>
            <a:cxnLst/>
            <a:rect l="l" t="t" r="r" b="b"/>
            <a:pathLst>
              <a:path w="4393565" h="5186680">
                <a:moveTo>
                  <a:pt x="325704" y="4546295"/>
                </a:moveTo>
                <a:lnTo>
                  <a:pt x="320408" y="4504982"/>
                </a:lnTo>
                <a:lnTo>
                  <a:pt x="304507" y="4465866"/>
                </a:lnTo>
                <a:lnTo>
                  <a:pt x="278003" y="4431131"/>
                </a:lnTo>
                <a:lnTo>
                  <a:pt x="243281" y="4404639"/>
                </a:lnTo>
                <a:lnTo>
                  <a:pt x="204165" y="4388739"/>
                </a:lnTo>
                <a:lnTo>
                  <a:pt x="162852" y="4383443"/>
                </a:lnTo>
                <a:lnTo>
                  <a:pt x="121539" y="4388739"/>
                </a:lnTo>
                <a:lnTo>
                  <a:pt x="82423" y="4404639"/>
                </a:lnTo>
                <a:lnTo>
                  <a:pt x="47701" y="4431131"/>
                </a:lnTo>
                <a:lnTo>
                  <a:pt x="21196" y="4465866"/>
                </a:lnTo>
                <a:lnTo>
                  <a:pt x="5295" y="4504982"/>
                </a:lnTo>
                <a:lnTo>
                  <a:pt x="0" y="4546295"/>
                </a:lnTo>
                <a:lnTo>
                  <a:pt x="5295" y="4587608"/>
                </a:lnTo>
                <a:lnTo>
                  <a:pt x="21196" y="4626724"/>
                </a:lnTo>
                <a:lnTo>
                  <a:pt x="47701" y="4661459"/>
                </a:lnTo>
                <a:lnTo>
                  <a:pt x="82423" y="4687951"/>
                </a:lnTo>
                <a:lnTo>
                  <a:pt x="121539" y="4703851"/>
                </a:lnTo>
                <a:lnTo>
                  <a:pt x="162852" y="4709160"/>
                </a:lnTo>
                <a:lnTo>
                  <a:pt x="204165" y="4703851"/>
                </a:lnTo>
                <a:lnTo>
                  <a:pt x="243281" y="4687951"/>
                </a:lnTo>
                <a:lnTo>
                  <a:pt x="278003" y="4661459"/>
                </a:lnTo>
                <a:lnTo>
                  <a:pt x="304507" y="4626724"/>
                </a:lnTo>
                <a:lnTo>
                  <a:pt x="320408" y="4587608"/>
                </a:lnTo>
                <a:lnTo>
                  <a:pt x="325704" y="4546295"/>
                </a:lnTo>
                <a:close/>
              </a:path>
              <a:path w="4393565" h="5186680">
                <a:moveTo>
                  <a:pt x="409473" y="588302"/>
                </a:moveTo>
                <a:lnTo>
                  <a:pt x="404164" y="546989"/>
                </a:lnTo>
                <a:lnTo>
                  <a:pt x="388264" y="507873"/>
                </a:lnTo>
                <a:lnTo>
                  <a:pt x="361772" y="473138"/>
                </a:lnTo>
                <a:lnTo>
                  <a:pt x="327050" y="446646"/>
                </a:lnTo>
                <a:lnTo>
                  <a:pt x="287934" y="430745"/>
                </a:lnTo>
                <a:lnTo>
                  <a:pt x="246621" y="425450"/>
                </a:lnTo>
                <a:lnTo>
                  <a:pt x="205308" y="430745"/>
                </a:lnTo>
                <a:lnTo>
                  <a:pt x="166192" y="446646"/>
                </a:lnTo>
                <a:lnTo>
                  <a:pt x="131457" y="473138"/>
                </a:lnTo>
                <a:lnTo>
                  <a:pt x="104965" y="507873"/>
                </a:lnTo>
                <a:lnTo>
                  <a:pt x="89065" y="546989"/>
                </a:lnTo>
                <a:lnTo>
                  <a:pt x="83756" y="588302"/>
                </a:lnTo>
                <a:lnTo>
                  <a:pt x="89065" y="629615"/>
                </a:lnTo>
                <a:lnTo>
                  <a:pt x="104965" y="668731"/>
                </a:lnTo>
                <a:lnTo>
                  <a:pt x="131457" y="703465"/>
                </a:lnTo>
                <a:lnTo>
                  <a:pt x="166192" y="729957"/>
                </a:lnTo>
                <a:lnTo>
                  <a:pt x="205308" y="745858"/>
                </a:lnTo>
                <a:lnTo>
                  <a:pt x="246621" y="751166"/>
                </a:lnTo>
                <a:lnTo>
                  <a:pt x="287934" y="745858"/>
                </a:lnTo>
                <a:lnTo>
                  <a:pt x="327050" y="729957"/>
                </a:lnTo>
                <a:lnTo>
                  <a:pt x="361772" y="703465"/>
                </a:lnTo>
                <a:lnTo>
                  <a:pt x="388264" y="668731"/>
                </a:lnTo>
                <a:lnTo>
                  <a:pt x="404164" y="629615"/>
                </a:lnTo>
                <a:lnTo>
                  <a:pt x="409473" y="588302"/>
                </a:lnTo>
                <a:close/>
              </a:path>
              <a:path w="4393565" h="5186680">
                <a:moveTo>
                  <a:pt x="1175283" y="162852"/>
                </a:moveTo>
                <a:lnTo>
                  <a:pt x="1169974" y="121539"/>
                </a:lnTo>
                <a:lnTo>
                  <a:pt x="1154074" y="82423"/>
                </a:lnTo>
                <a:lnTo>
                  <a:pt x="1127582" y="47688"/>
                </a:lnTo>
                <a:lnTo>
                  <a:pt x="1092847" y="21196"/>
                </a:lnTo>
                <a:lnTo>
                  <a:pt x="1053731" y="5295"/>
                </a:lnTo>
                <a:lnTo>
                  <a:pt x="1012418" y="0"/>
                </a:lnTo>
                <a:lnTo>
                  <a:pt x="971105" y="5295"/>
                </a:lnTo>
                <a:lnTo>
                  <a:pt x="931989" y="21196"/>
                </a:lnTo>
                <a:lnTo>
                  <a:pt x="897267" y="47688"/>
                </a:lnTo>
                <a:lnTo>
                  <a:pt x="870762" y="82423"/>
                </a:lnTo>
                <a:lnTo>
                  <a:pt x="854862" y="121539"/>
                </a:lnTo>
                <a:lnTo>
                  <a:pt x="849566" y="162852"/>
                </a:lnTo>
                <a:lnTo>
                  <a:pt x="854862" y="204165"/>
                </a:lnTo>
                <a:lnTo>
                  <a:pt x="870762" y="243281"/>
                </a:lnTo>
                <a:lnTo>
                  <a:pt x="897267" y="278003"/>
                </a:lnTo>
                <a:lnTo>
                  <a:pt x="931989" y="304507"/>
                </a:lnTo>
                <a:lnTo>
                  <a:pt x="971105" y="320408"/>
                </a:lnTo>
                <a:lnTo>
                  <a:pt x="1012418" y="325704"/>
                </a:lnTo>
                <a:lnTo>
                  <a:pt x="1053731" y="320408"/>
                </a:lnTo>
                <a:lnTo>
                  <a:pt x="1092847" y="304507"/>
                </a:lnTo>
                <a:lnTo>
                  <a:pt x="1127582" y="278003"/>
                </a:lnTo>
                <a:lnTo>
                  <a:pt x="1154074" y="243281"/>
                </a:lnTo>
                <a:lnTo>
                  <a:pt x="1169974" y="204165"/>
                </a:lnTo>
                <a:lnTo>
                  <a:pt x="1175283" y="162852"/>
                </a:lnTo>
                <a:close/>
              </a:path>
              <a:path w="4393565" h="5186680">
                <a:moveTo>
                  <a:pt x="1217168" y="5023459"/>
                </a:moveTo>
                <a:lnTo>
                  <a:pt x="1211859" y="4982146"/>
                </a:lnTo>
                <a:lnTo>
                  <a:pt x="1195959" y="4943018"/>
                </a:lnTo>
                <a:lnTo>
                  <a:pt x="1169466" y="4908296"/>
                </a:lnTo>
                <a:lnTo>
                  <a:pt x="1134732" y="4881791"/>
                </a:lnTo>
                <a:lnTo>
                  <a:pt x="1095616" y="4865890"/>
                </a:lnTo>
                <a:lnTo>
                  <a:pt x="1086993" y="4864798"/>
                </a:lnTo>
                <a:lnTo>
                  <a:pt x="1092847" y="4862411"/>
                </a:lnTo>
                <a:lnTo>
                  <a:pt x="1127582" y="4835918"/>
                </a:lnTo>
                <a:lnTo>
                  <a:pt x="1154074" y="4801197"/>
                </a:lnTo>
                <a:lnTo>
                  <a:pt x="1169974" y="4762081"/>
                </a:lnTo>
                <a:lnTo>
                  <a:pt x="1175283" y="4720768"/>
                </a:lnTo>
                <a:lnTo>
                  <a:pt x="1169974" y="4679454"/>
                </a:lnTo>
                <a:lnTo>
                  <a:pt x="1154074" y="4640326"/>
                </a:lnTo>
                <a:lnTo>
                  <a:pt x="1127582" y="4605604"/>
                </a:lnTo>
                <a:lnTo>
                  <a:pt x="1092847" y="4579099"/>
                </a:lnTo>
                <a:lnTo>
                  <a:pt x="1053731" y="4563199"/>
                </a:lnTo>
                <a:lnTo>
                  <a:pt x="1012418" y="4557903"/>
                </a:lnTo>
                <a:lnTo>
                  <a:pt x="971105" y="4563199"/>
                </a:lnTo>
                <a:lnTo>
                  <a:pt x="931989" y="4579099"/>
                </a:lnTo>
                <a:lnTo>
                  <a:pt x="897267" y="4605604"/>
                </a:lnTo>
                <a:lnTo>
                  <a:pt x="870762" y="4640326"/>
                </a:lnTo>
                <a:lnTo>
                  <a:pt x="854862" y="4679454"/>
                </a:lnTo>
                <a:lnTo>
                  <a:pt x="849566" y="4720768"/>
                </a:lnTo>
                <a:lnTo>
                  <a:pt x="854862" y="4762081"/>
                </a:lnTo>
                <a:lnTo>
                  <a:pt x="870762" y="4801197"/>
                </a:lnTo>
                <a:lnTo>
                  <a:pt x="897267" y="4835918"/>
                </a:lnTo>
                <a:lnTo>
                  <a:pt x="931989" y="4862411"/>
                </a:lnTo>
                <a:lnTo>
                  <a:pt x="971105" y="4878311"/>
                </a:lnTo>
                <a:lnTo>
                  <a:pt x="979716" y="4879416"/>
                </a:lnTo>
                <a:lnTo>
                  <a:pt x="973874" y="4881791"/>
                </a:lnTo>
                <a:lnTo>
                  <a:pt x="939139" y="4908296"/>
                </a:lnTo>
                <a:lnTo>
                  <a:pt x="912647" y="4943018"/>
                </a:lnTo>
                <a:lnTo>
                  <a:pt x="896747" y="4982146"/>
                </a:lnTo>
                <a:lnTo>
                  <a:pt x="891451" y="5023459"/>
                </a:lnTo>
                <a:lnTo>
                  <a:pt x="896747" y="5064772"/>
                </a:lnTo>
                <a:lnTo>
                  <a:pt x="912647" y="5103888"/>
                </a:lnTo>
                <a:lnTo>
                  <a:pt x="939139" y="5138610"/>
                </a:lnTo>
                <a:lnTo>
                  <a:pt x="973874" y="5165115"/>
                </a:lnTo>
                <a:lnTo>
                  <a:pt x="1012990" y="5181003"/>
                </a:lnTo>
                <a:lnTo>
                  <a:pt x="1054303" y="5186311"/>
                </a:lnTo>
                <a:lnTo>
                  <a:pt x="1095616" y="5181003"/>
                </a:lnTo>
                <a:lnTo>
                  <a:pt x="1134732" y="5165115"/>
                </a:lnTo>
                <a:lnTo>
                  <a:pt x="1169466" y="5138610"/>
                </a:lnTo>
                <a:lnTo>
                  <a:pt x="1195959" y="5103888"/>
                </a:lnTo>
                <a:lnTo>
                  <a:pt x="1211859" y="5064772"/>
                </a:lnTo>
                <a:lnTo>
                  <a:pt x="1217168" y="5023459"/>
                </a:lnTo>
                <a:close/>
              </a:path>
              <a:path w="4393565" h="5186680">
                <a:moveTo>
                  <a:pt x="1217168" y="544487"/>
                </a:moveTo>
                <a:lnTo>
                  <a:pt x="1211859" y="503161"/>
                </a:lnTo>
                <a:lnTo>
                  <a:pt x="1195959" y="464045"/>
                </a:lnTo>
                <a:lnTo>
                  <a:pt x="1169466" y="429323"/>
                </a:lnTo>
                <a:lnTo>
                  <a:pt x="1134732" y="402818"/>
                </a:lnTo>
                <a:lnTo>
                  <a:pt x="1095616" y="386918"/>
                </a:lnTo>
                <a:lnTo>
                  <a:pt x="1054303" y="381622"/>
                </a:lnTo>
                <a:lnTo>
                  <a:pt x="1012990" y="386918"/>
                </a:lnTo>
                <a:lnTo>
                  <a:pt x="973874" y="402818"/>
                </a:lnTo>
                <a:lnTo>
                  <a:pt x="939139" y="429323"/>
                </a:lnTo>
                <a:lnTo>
                  <a:pt x="912647" y="464045"/>
                </a:lnTo>
                <a:lnTo>
                  <a:pt x="896747" y="503161"/>
                </a:lnTo>
                <a:lnTo>
                  <a:pt x="891451" y="544487"/>
                </a:lnTo>
                <a:lnTo>
                  <a:pt x="896747" y="585800"/>
                </a:lnTo>
                <a:lnTo>
                  <a:pt x="912647" y="624916"/>
                </a:lnTo>
                <a:lnTo>
                  <a:pt x="939139" y="659638"/>
                </a:lnTo>
                <a:lnTo>
                  <a:pt x="973874" y="686142"/>
                </a:lnTo>
                <a:lnTo>
                  <a:pt x="1012990" y="702043"/>
                </a:lnTo>
                <a:lnTo>
                  <a:pt x="1054303" y="707339"/>
                </a:lnTo>
                <a:lnTo>
                  <a:pt x="1095616" y="702043"/>
                </a:lnTo>
                <a:lnTo>
                  <a:pt x="1134732" y="686142"/>
                </a:lnTo>
                <a:lnTo>
                  <a:pt x="1169466" y="659638"/>
                </a:lnTo>
                <a:lnTo>
                  <a:pt x="1195959" y="624916"/>
                </a:lnTo>
                <a:lnTo>
                  <a:pt x="1211859" y="585800"/>
                </a:lnTo>
                <a:lnTo>
                  <a:pt x="1217168" y="544487"/>
                </a:lnTo>
                <a:close/>
              </a:path>
              <a:path w="4393565" h="5186680">
                <a:moveTo>
                  <a:pt x="3575621" y="2597683"/>
                </a:moveTo>
                <a:lnTo>
                  <a:pt x="3570325" y="2556370"/>
                </a:lnTo>
                <a:lnTo>
                  <a:pt x="3554425" y="2517254"/>
                </a:lnTo>
                <a:lnTo>
                  <a:pt x="3527920" y="2482532"/>
                </a:lnTo>
                <a:lnTo>
                  <a:pt x="3493198" y="2456027"/>
                </a:lnTo>
                <a:lnTo>
                  <a:pt x="3454082" y="2440127"/>
                </a:lnTo>
                <a:lnTo>
                  <a:pt x="3412769" y="2434831"/>
                </a:lnTo>
                <a:lnTo>
                  <a:pt x="3371456" y="2440127"/>
                </a:lnTo>
                <a:lnTo>
                  <a:pt x="3332340" y="2456027"/>
                </a:lnTo>
                <a:lnTo>
                  <a:pt x="3297618" y="2482532"/>
                </a:lnTo>
                <a:lnTo>
                  <a:pt x="3271113" y="2517254"/>
                </a:lnTo>
                <a:lnTo>
                  <a:pt x="3255213" y="2556370"/>
                </a:lnTo>
                <a:lnTo>
                  <a:pt x="3249917" y="2597683"/>
                </a:lnTo>
                <a:lnTo>
                  <a:pt x="3255213" y="2638996"/>
                </a:lnTo>
                <a:lnTo>
                  <a:pt x="3271113" y="2678112"/>
                </a:lnTo>
                <a:lnTo>
                  <a:pt x="3297618" y="2712834"/>
                </a:lnTo>
                <a:lnTo>
                  <a:pt x="3332340" y="2739339"/>
                </a:lnTo>
                <a:lnTo>
                  <a:pt x="3371456" y="2755239"/>
                </a:lnTo>
                <a:lnTo>
                  <a:pt x="3412769" y="2760535"/>
                </a:lnTo>
                <a:lnTo>
                  <a:pt x="3454082" y="2755239"/>
                </a:lnTo>
                <a:lnTo>
                  <a:pt x="3493198" y="2739339"/>
                </a:lnTo>
                <a:lnTo>
                  <a:pt x="3527920" y="2712834"/>
                </a:lnTo>
                <a:lnTo>
                  <a:pt x="3554425" y="2678112"/>
                </a:lnTo>
                <a:lnTo>
                  <a:pt x="3570325" y="2638996"/>
                </a:lnTo>
                <a:lnTo>
                  <a:pt x="3575621" y="2597683"/>
                </a:lnTo>
                <a:close/>
              </a:path>
              <a:path w="4393565" h="5186680">
                <a:moveTo>
                  <a:pt x="3855135" y="2257031"/>
                </a:moveTo>
                <a:lnTo>
                  <a:pt x="3849840" y="2215718"/>
                </a:lnTo>
                <a:lnTo>
                  <a:pt x="3833939" y="2176589"/>
                </a:lnTo>
                <a:lnTo>
                  <a:pt x="3807434" y="2141867"/>
                </a:lnTo>
                <a:lnTo>
                  <a:pt x="3772712" y="2115375"/>
                </a:lnTo>
                <a:lnTo>
                  <a:pt x="3733584" y="2099475"/>
                </a:lnTo>
                <a:lnTo>
                  <a:pt x="3692271" y="2094179"/>
                </a:lnTo>
                <a:lnTo>
                  <a:pt x="3650958" y="2099475"/>
                </a:lnTo>
                <a:lnTo>
                  <a:pt x="3611842" y="2115375"/>
                </a:lnTo>
                <a:lnTo>
                  <a:pt x="3577120" y="2141867"/>
                </a:lnTo>
                <a:lnTo>
                  <a:pt x="3550615" y="2176589"/>
                </a:lnTo>
                <a:lnTo>
                  <a:pt x="3534714" y="2215718"/>
                </a:lnTo>
                <a:lnTo>
                  <a:pt x="3529419" y="2257031"/>
                </a:lnTo>
                <a:lnTo>
                  <a:pt x="3534714" y="2298344"/>
                </a:lnTo>
                <a:lnTo>
                  <a:pt x="3550615" y="2337460"/>
                </a:lnTo>
                <a:lnTo>
                  <a:pt x="3577120" y="2372182"/>
                </a:lnTo>
                <a:lnTo>
                  <a:pt x="3611842" y="2398687"/>
                </a:lnTo>
                <a:lnTo>
                  <a:pt x="3650958" y="2414587"/>
                </a:lnTo>
                <a:lnTo>
                  <a:pt x="3692271" y="2419883"/>
                </a:lnTo>
                <a:lnTo>
                  <a:pt x="3733584" y="2414587"/>
                </a:lnTo>
                <a:lnTo>
                  <a:pt x="3772712" y="2398687"/>
                </a:lnTo>
                <a:lnTo>
                  <a:pt x="3807434" y="2372182"/>
                </a:lnTo>
                <a:lnTo>
                  <a:pt x="3833939" y="2337460"/>
                </a:lnTo>
                <a:lnTo>
                  <a:pt x="3849840" y="2298344"/>
                </a:lnTo>
                <a:lnTo>
                  <a:pt x="3855135" y="2257031"/>
                </a:lnTo>
                <a:close/>
              </a:path>
              <a:path w="4393565" h="5186680">
                <a:moveTo>
                  <a:pt x="3868813" y="2932747"/>
                </a:moveTo>
                <a:lnTo>
                  <a:pt x="3863505" y="2891434"/>
                </a:lnTo>
                <a:lnTo>
                  <a:pt x="3847604" y="2852318"/>
                </a:lnTo>
                <a:lnTo>
                  <a:pt x="3821112" y="2817596"/>
                </a:lnTo>
                <a:lnTo>
                  <a:pt x="3786378" y="2791091"/>
                </a:lnTo>
                <a:lnTo>
                  <a:pt x="3747262" y="2775191"/>
                </a:lnTo>
                <a:lnTo>
                  <a:pt x="3705961" y="2769895"/>
                </a:lnTo>
                <a:lnTo>
                  <a:pt x="3664648" y="2775191"/>
                </a:lnTo>
                <a:lnTo>
                  <a:pt x="3625532" y="2791091"/>
                </a:lnTo>
                <a:lnTo>
                  <a:pt x="3590798" y="2817596"/>
                </a:lnTo>
                <a:lnTo>
                  <a:pt x="3564305" y="2852318"/>
                </a:lnTo>
                <a:lnTo>
                  <a:pt x="3548405" y="2891434"/>
                </a:lnTo>
                <a:lnTo>
                  <a:pt x="3543096" y="2932747"/>
                </a:lnTo>
                <a:lnTo>
                  <a:pt x="3548405" y="2974060"/>
                </a:lnTo>
                <a:lnTo>
                  <a:pt x="3564305" y="3013176"/>
                </a:lnTo>
                <a:lnTo>
                  <a:pt x="3590798" y="3047898"/>
                </a:lnTo>
                <a:lnTo>
                  <a:pt x="3625532" y="3074403"/>
                </a:lnTo>
                <a:lnTo>
                  <a:pt x="3664648" y="3090303"/>
                </a:lnTo>
                <a:lnTo>
                  <a:pt x="3705961" y="3095599"/>
                </a:lnTo>
                <a:lnTo>
                  <a:pt x="3747262" y="3090303"/>
                </a:lnTo>
                <a:lnTo>
                  <a:pt x="3786378" y="3074403"/>
                </a:lnTo>
                <a:lnTo>
                  <a:pt x="3821112" y="3047898"/>
                </a:lnTo>
                <a:lnTo>
                  <a:pt x="3847604" y="3013176"/>
                </a:lnTo>
                <a:lnTo>
                  <a:pt x="3863505" y="2974060"/>
                </a:lnTo>
                <a:lnTo>
                  <a:pt x="3868813" y="2932747"/>
                </a:lnTo>
                <a:close/>
              </a:path>
              <a:path w="4393565" h="5186680">
                <a:moveTo>
                  <a:pt x="4393209" y="3178479"/>
                </a:moveTo>
                <a:lnTo>
                  <a:pt x="4387913" y="3137166"/>
                </a:lnTo>
                <a:lnTo>
                  <a:pt x="4372013" y="3098038"/>
                </a:lnTo>
                <a:lnTo>
                  <a:pt x="4345521" y="3063316"/>
                </a:lnTo>
                <a:lnTo>
                  <a:pt x="4310799" y="3036811"/>
                </a:lnTo>
                <a:lnTo>
                  <a:pt x="4271683" y="3020911"/>
                </a:lnTo>
                <a:lnTo>
                  <a:pt x="4230370" y="3015615"/>
                </a:lnTo>
                <a:lnTo>
                  <a:pt x="4189057" y="3020911"/>
                </a:lnTo>
                <a:lnTo>
                  <a:pt x="4149928" y="3036811"/>
                </a:lnTo>
                <a:lnTo>
                  <a:pt x="4115206" y="3063316"/>
                </a:lnTo>
                <a:lnTo>
                  <a:pt x="4088701" y="3098038"/>
                </a:lnTo>
                <a:lnTo>
                  <a:pt x="4072801" y="3137166"/>
                </a:lnTo>
                <a:lnTo>
                  <a:pt x="4067505" y="3178479"/>
                </a:lnTo>
                <a:lnTo>
                  <a:pt x="4072801" y="3219793"/>
                </a:lnTo>
                <a:lnTo>
                  <a:pt x="4088701" y="3258909"/>
                </a:lnTo>
                <a:lnTo>
                  <a:pt x="4115206" y="3293630"/>
                </a:lnTo>
                <a:lnTo>
                  <a:pt x="4149928" y="3320123"/>
                </a:lnTo>
                <a:lnTo>
                  <a:pt x="4189057" y="3336023"/>
                </a:lnTo>
                <a:lnTo>
                  <a:pt x="4230370" y="3341319"/>
                </a:lnTo>
                <a:lnTo>
                  <a:pt x="4271683" y="3336023"/>
                </a:lnTo>
                <a:lnTo>
                  <a:pt x="4310799" y="3320123"/>
                </a:lnTo>
                <a:lnTo>
                  <a:pt x="4345521" y="3293630"/>
                </a:lnTo>
                <a:lnTo>
                  <a:pt x="4372013" y="3258909"/>
                </a:lnTo>
                <a:lnTo>
                  <a:pt x="4387913" y="3219793"/>
                </a:lnTo>
                <a:lnTo>
                  <a:pt x="4393209" y="3178479"/>
                </a:lnTo>
                <a:close/>
              </a:path>
              <a:path w="4393565" h="5186680">
                <a:moveTo>
                  <a:pt x="4393209" y="1994966"/>
                </a:moveTo>
                <a:lnTo>
                  <a:pt x="4387913" y="1953641"/>
                </a:lnTo>
                <a:lnTo>
                  <a:pt x="4372013" y="1914525"/>
                </a:lnTo>
                <a:lnTo>
                  <a:pt x="4345521" y="1879803"/>
                </a:lnTo>
                <a:lnTo>
                  <a:pt x="4310799" y="1853298"/>
                </a:lnTo>
                <a:lnTo>
                  <a:pt x="4271683" y="1837397"/>
                </a:lnTo>
                <a:lnTo>
                  <a:pt x="4230370" y="1832102"/>
                </a:lnTo>
                <a:lnTo>
                  <a:pt x="4189057" y="1837397"/>
                </a:lnTo>
                <a:lnTo>
                  <a:pt x="4149928" y="1853298"/>
                </a:lnTo>
                <a:lnTo>
                  <a:pt x="4115206" y="1879803"/>
                </a:lnTo>
                <a:lnTo>
                  <a:pt x="4088701" y="1914525"/>
                </a:lnTo>
                <a:lnTo>
                  <a:pt x="4072801" y="1953641"/>
                </a:lnTo>
                <a:lnTo>
                  <a:pt x="4067505" y="1994966"/>
                </a:lnTo>
                <a:lnTo>
                  <a:pt x="4072801" y="2036279"/>
                </a:lnTo>
                <a:lnTo>
                  <a:pt x="4088701" y="2075395"/>
                </a:lnTo>
                <a:lnTo>
                  <a:pt x="4115206" y="2110117"/>
                </a:lnTo>
                <a:lnTo>
                  <a:pt x="4149928" y="2136622"/>
                </a:lnTo>
                <a:lnTo>
                  <a:pt x="4189057" y="2152523"/>
                </a:lnTo>
                <a:lnTo>
                  <a:pt x="4230370" y="2157819"/>
                </a:lnTo>
                <a:lnTo>
                  <a:pt x="4271683" y="2152523"/>
                </a:lnTo>
                <a:lnTo>
                  <a:pt x="4310799" y="2136622"/>
                </a:lnTo>
                <a:lnTo>
                  <a:pt x="4345521" y="2110117"/>
                </a:lnTo>
                <a:lnTo>
                  <a:pt x="4372013" y="2075395"/>
                </a:lnTo>
                <a:lnTo>
                  <a:pt x="4387913" y="2036279"/>
                </a:lnTo>
                <a:lnTo>
                  <a:pt x="4393209" y="199496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8267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5" name="object 25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523" y="2394376"/>
            <a:ext cx="173580" cy="164627"/>
          </a:xfrm>
          <a:custGeom>
            <a:avLst/>
            <a:gdLst/>
            <a:ahLst/>
            <a:cxnLst/>
            <a:rect l="l" t="t" r="r" b="b"/>
            <a:pathLst>
              <a:path w="381634" h="361950">
                <a:moveTo>
                  <a:pt x="381254" y="198577"/>
                </a:moveTo>
                <a:lnTo>
                  <a:pt x="375945" y="157264"/>
                </a:lnTo>
                <a:lnTo>
                  <a:pt x="360045" y="118148"/>
                </a:lnTo>
                <a:lnTo>
                  <a:pt x="333552" y="83413"/>
                </a:lnTo>
                <a:lnTo>
                  <a:pt x="298818" y="56921"/>
                </a:lnTo>
                <a:lnTo>
                  <a:pt x="278841" y="48806"/>
                </a:lnTo>
                <a:lnTo>
                  <a:pt x="278003" y="47701"/>
                </a:lnTo>
                <a:lnTo>
                  <a:pt x="243281" y="21196"/>
                </a:lnTo>
                <a:lnTo>
                  <a:pt x="204152" y="5295"/>
                </a:lnTo>
                <a:lnTo>
                  <a:pt x="162839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15"/>
                </a:lnTo>
                <a:lnTo>
                  <a:pt x="82423" y="304507"/>
                </a:lnTo>
                <a:lnTo>
                  <a:pt x="102387" y="312635"/>
                </a:lnTo>
                <a:lnTo>
                  <a:pt x="103238" y="313728"/>
                </a:lnTo>
                <a:lnTo>
                  <a:pt x="137960" y="340233"/>
                </a:lnTo>
                <a:lnTo>
                  <a:pt x="177076" y="356133"/>
                </a:lnTo>
                <a:lnTo>
                  <a:pt x="218389" y="361429"/>
                </a:lnTo>
                <a:lnTo>
                  <a:pt x="259702" y="356133"/>
                </a:lnTo>
                <a:lnTo>
                  <a:pt x="298818" y="340233"/>
                </a:lnTo>
                <a:lnTo>
                  <a:pt x="333552" y="313728"/>
                </a:lnTo>
                <a:lnTo>
                  <a:pt x="360045" y="279006"/>
                </a:lnTo>
                <a:lnTo>
                  <a:pt x="375945" y="239890"/>
                </a:lnTo>
                <a:lnTo>
                  <a:pt x="381254" y="1985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3631589" y="1301856"/>
            <a:ext cx="169537" cy="155384"/>
          </a:xfrm>
          <a:custGeom>
            <a:avLst/>
            <a:gdLst/>
            <a:ahLst/>
            <a:cxnLst/>
            <a:rect l="l" t="t" r="r" b="b"/>
            <a:pathLst>
              <a:path w="372745" h="341630">
                <a:moveTo>
                  <a:pt x="372630" y="178536"/>
                </a:moveTo>
                <a:lnTo>
                  <a:pt x="367334" y="137223"/>
                </a:lnTo>
                <a:lnTo>
                  <a:pt x="351434" y="98107"/>
                </a:lnTo>
                <a:lnTo>
                  <a:pt x="324929" y="63385"/>
                </a:lnTo>
                <a:lnTo>
                  <a:pt x="290207" y="36880"/>
                </a:lnTo>
                <a:lnTo>
                  <a:pt x="251091" y="20980"/>
                </a:lnTo>
                <a:lnTo>
                  <a:pt x="238861" y="19418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77"/>
                </a:lnTo>
                <a:lnTo>
                  <a:pt x="21196" y="243293"/>
                </a:lnTo>
                <a:lnTo>
                  <a:pt x="47701" y="278028"/>
                </a:lnTo>
                <a:lnTo>
                  <a:pt x="82423" y="304520"/>
                </a:lnTo>
                <a:lnTo>
                  <a:pt x="121539" y="320421"/>
                </a:lnTo>
                <a:lnTo>
                  <a:pt x="133731" y="321995"/>
                </a:lnTo>
                <a:lnTo>
                  <a:pt x="168465" y="336092"/>
                </a:lnTo>
                <a:lnTo>
                  <a:pt x="209778" y="341401"/>
                </a:lnTo>
                <a:lnTo>
                  <a:pt x="251091" y="336092"/>
                </a:lnTo>
                <a:lnTo>
                  <a:pt x="290207" y="320205"/>
                </a:lnTo>
                <a:lnTo>
                  <a:pt x="324929" y="293700"/>
                </a:lnTo>
                <a:lnTo>
                  <a:pt x="351434" y="258965"/>
                </a:lnTo>
                <a:lnTo>
                  <a:pt x="367334" y="219849"/>
                </a:lnTo>
                <a:lnTo>
                  <a:pt x="372630" y="178536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64686" y="130939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158590" y="2385422"/>
            <a:ext cx="202173" cy="241164"/>
          </a:xfrm>
          <a:custGeom>
            <a:avLst/>
            <a:gdLst/>
            <a:ahLst/>
            <a:cxnLst/>
            <a:rect l="l" t="t" r="r" b="b"/>
            <a:pathLst>
              <a:path w="444500" h="530225">
                <a:moveTo>
                  <a:pt x="444246" y="366877"/>
                </a:moveTo>
                <a:lnTo>
                  <a:pt x="438950" y="325564"/>
                </a:lnTo>
                <a:lnTo>
                  <a:pt x="423049" y="286435"/>
                </a:lnTo>
                <a:lnTo>
                  <a:pt x="396557" y="251714"/>
                </a:lnTo>
                <a:lnTo>
                  <a:pt x="361823" y="225209"/>
                </a:lnTo>
                <a:lnTo>
                  <a:pt x="355473" y="222643"/>
                </a:lnTo>
                <a:lnTo>
                  <a:pt x="357314" y="208368"/>
                </a:lnTo>
                <a:lnTo>
                  <a:pt x="352005" y="167055"/>
                </a:lnTo>
                <a:lnTo>
                  <a:pt x="336105" y="127939"/>
                </a:lnTo>
                <a:lnTo>
                  <a:pt x="309613" y="93205"/>
                </a:lnTo>
                <a:lnTo>
                  <a:pt x="308559" y="92417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77" y="5295"/>
                </a:lnTo>
                <a:lnTo>
                  <a:pt x="162864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39"/>
                </a:lnTo>
                <a:lnTo>
                  <a:pt x="0" y="162852"/>
                </a:lnTo>
                <a:lnTo>
                  <a:pt x="5308" y="204165"/>
                </a:lnTo>
                <a:lnTo>
                  <a:pt x="21209" y="243281"/>
                </a:lnTo>
                <a:lnTo>
                  <a:pt x="47701" y="278003"/>
                </a:lnTo>
                <a:lnTo>
                  <a:pt x="48717" y="278790"/>
                </a:lnTo>
                <a:lnTo>
                  <a:pt x="52793" y="288798"/>
                </a:lnTo>
                <a:lnTo>
                  <a:pt x="79298" y="323519"/>
                </a:lnTo>
                <a:lnTo>
                  <a:pt x="114020" y="350024"/>
                </a:lnTo>
                <a:lnTo>
                  <a:pt x="120357" y="352615"/>
                </a:lnTo>
                <a:lnTo>
                  <a:pt x="118529" y="366877"/>
                </a:lnTo>
                <a:lnTo>
                  <a:pt x="123837" y="408190"/>
                </a:lnTo>
                <a:lnTo>
                  <a:pt x="139738" y="447306"/>
                </a:lnTo>
                <a:lnTo>
                  <a:pt x="166230" y="482028"/>
                </a:lnTo>
                <a:lnTo>
                  <a:pt x="200964" y="508533"/>
                </a:lnTo>
                <a:lnTo>
                  <a:pt x="240080" y="524421"/>
                </a:lnTo>
                <a:lnTo>
                  <a:pt x="281393" y="529729"/>
                </a:lnTo>
                <a:lnTo>
                  <a:pt x="322707" y="524421"/>
                </a:lnTo>
                <a:lnTo>
                  <a:pt x="361823" y="508533"/>
                </a:lnTo>
                <a:lnTo>
                  <a:pt x="396557" y="482028"/>
                </a:lnTo>
                <a:lnTo>
                  <a:pt x="423049" y="447306"/>
                </a:lnTo>
                <a:lnTo>
                  <a:pt x="438950" y="408190"/>
                </a:lnTo>
                <a:lnTo>
                  <a:pt x="444246" y="36687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946241" y="350253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3" y="0"/>
                </a:moveTo>
                <a:lnTo>
                  <a:pt x="121542" y="5300"/>
                </a:lnTo>
                <a:lnTo>
                  <a:pt x="82426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6" y="304513"/>
                </a:lnTo>
                <a:lnTo>
                  <a:pt x="121542" y="320410"/>
                </a:lnTo>
                <a:lnTo>
                  <a:pt x="162853" y="325709"/>
                </a:lnTo>
                <a:lnTo>
                  <a:pt x="204164" y="320410"/>
                </a:lnTo>
                <a:lnTo>
                  <a:pt x="243280" y="304513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4" y="5300"/>
                </a:lnTo>
                <a:lnTo>
                  <a:pt x="16285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3632918" y="3467892"/>
            <a:ext cx="149319" cy="166071"/>
          </a:xfrm>
          <a:custGeom>
            <a:avLst/>
            <a:gdLst/>
            <a:ahLst/>
            <a:cxnLst/>
            <a:rect l="l" t="t" r="r" b="b"/>
            <a:pathLst>
              <a:path w="328295" h="365125">
                <a:moveTo>
                  <a:pt x="328269" y="162852"/>
                </a:moveTo>
                <a:lnTo>
                  <a:pt x="322973" y="121539"/>
                </a:lnTo>
                <a:lnTo>
                  <a:pt x="307073" y="82423"/>
                </a:lnTo>
                <a:lnTo>
                  <a:pt x="280568" y="47701"/>
                </a:lnTo>
                <a:lnTo>
                  <a:pt x="245846" y="21196"/>
                </a:lnTo>
                <a:lnTo>
                  <a:pt x="206717" y="5295"/>
                </a:lnTo>
                <a:lnTo>
                  <a:pt x="165404" y="0"/>
                </a:lnTo>
                <a:lnTo>
                  <a:pt x="124091" y="5295"/>
                </a:lnTo>
                <a:lnTo>
                  <a:pt x="84975" y="21196"/>
                </a:lnTo>
                <a:lnTo>
                  <a:pt x="50253" y="47701"/>
                </a:lnTo>
                <a:lnTo>
                  <a:pt x="23749" y="82423"/>
                </a:lnTo>
                <a:lnTo>
                  <a:pt x="7848" y="121539"/>
                </a:lnTo>
                <a:lnTo>
                  <a:pt x="2552" y="162852"/>
                </a:lnTo>
                <a:lnTo>
                  <a:pt x="3784" y="172491"/>
                </a:lnTo>
                <a:lnTo>
                  <a:pt x="0" y="202018"/>
                </a:lnTo>
                <a:lnTo>
                  <a:pt x="5295" y="243332"/>
                </a:lnTo>
                <a:lnTo>
                  <a:pt x="21196" y="282448"/>
                </a:lnTo>
                <a:lnTo>
                  <a:pt x="47701" y="317182"/>
                </a:lnTo>
                <a:lnTo>
                  <a:pt x="82423" y="343674"/>
                </a:lnTo>
                <a:lnTo>
                  <a:pt x="121539" y="359575"/>
                </a:lnTo>
                <a:lnTo>
                  <a:pt x="162852" y="364871"/>
                </a:lnTo>
                <a:lnTo>
                  <a:pt x="204165" y="359575"/>
                </a:lnTo>
                <a:lnTo>
                  <a:pt x="243281" y="343674"/>
                </a:lnTo>
                <a:lnTo>
                  <a:pt x="278003" y="317182"/>
                </a:lnTo>
                <a:lnTo>
                  <a:pt x="304507" y="282448"/>
                </a:lnTo>
                <a:lnTo>
                  <a:pt x="320408" y="243332"/>
                </a:lnTo>
                <a:lnTo>
                  <a:pt x="325704" y="202018"/>
                </a:lnTo>
                <a:lnTo>
                  <a:pt x="324472" y="192443"/>
                </a:lnTo>
                <a:lnTo>
                  <a:pt x="328269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46634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49032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21681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390581" y="1311924"/>
            <a:ext cx="393082" cy="2332789"/>
          </a:xfrm>
          <a:custGeom>
            <a:avLst/>
            <a:gdLst/>
            <a:ahLst/>
            <a:cxnLst/>
            <a:rect l="l" t="t" r="r" b="b"/>
            <a:pathLst>
              <a:path w="864234" h="5128895">
                <a:moveTo>
                  <a:pt x="325716" y="4965801"/>
                </a:moveTo>
                <a:lnTo>
                  <a:pt x="320421" y="4924488"/>
                </a:lnTo>
                <a:lnTo>
                  <a:pt x="304520" y="4885360"/>
                </a:lnTo>
                <a:lnTo>
                  <a:pt x="278015" y="4850638"/>
                </a:lnTo>
                <a:lnTo>
                  <a:pt x="243293" y="4824133"/>
                </a:lnTo>
                <a:lnTo>
                  <a:pt x="204165" y="4808232"/>
                </a:lnTo>
                <a:lnTo>
                  <a:pt x="162852" y="4802937"/>
                </a:lnTo>
                <a:lnTo>
                  <a:pt x="121539" y="4808232"/>
                </a:lnTo>
                <a:lnTo>
                  <a:pt x="82423" y="4824133"/>
                </a:lnTo>
                <a:lnTo>
                  <a:pt x="47701" y="4850638"/>
                </a:lnTo>
                <a:lnTo>
                  <a:pt x="21196" y="4885360"/>
                </a:lnTo>
                <a:lnTo>
                  <a:pt x="5295" y="4924488"/>
                </a:lnTo>
                <a:lnTo>
                  <a:pt x="0" y="4965801"/>
                </a:lnTo>
                <a:lnTo>
                  <a:pt x="5295" y="5007114"/>
                </a:lnTo>
                <a:lnTo>
                  <a:pt x="21196" y="5046230"/>
                </a:lnTo>
                <a:lnTo>
                  <a:pt x="47701" y="5080952"/>
                </a:lnTo>
                <a:lnTo>
                  <a:pt x="82423" y="5107457"/>
                </a:lnTo>
                <a:lnTo>
                  <a:pt x="121539" y="5123345"/>
                </a:lnTo>
                <a:lnTo>
                  <a:pt x="162852" y="5128653"/>
                </a:lnTo>
                <a:lnTo>
                  <a:pt x="204165" y="5123345"/>
                </a:lnTo>
                <a:lnTo>
                  <a:pt x="243293" y="5107457"/>
                </a:lnTo>
                <a:lnTo>
                  <a:pt x="278015" y="5080952"/>
                </a:lnTo>
                <a:lnTo>
                  <a:pt x="304520" y="5046230"/>
                </a:lnTo>
                <a:lnTo>
                  <a:pt x="320421" y="5007114"/>
                </a:lnTo>
                <a:lnTo>
                  <a:pt x="325716" y="4965801"/>
                </a:lnTo>
                <a:close/>
              </a:path>
              <a:path w="864234" h="5128895">
                <a:moveTo>
                  <a:pt x="325716" y="162864"/>
                </a:moveTo>
                <a:lnTo>
                  <a:pt x="320421" y="121551"/>
                </a:lnTo>
                <a:lnTo>
                  <a:pt x="304520" y="82435"/>
                </a:lnTo>
                <a:lnTo>
                  <a:pt x="278015" y="47701"/>
                </a:lnTo>
                <a:lnTo>
                  <a:pt x="243293" y="21209"/>
                </a:lnTo>
                <a:lnTo>
                  <a:pt x="204165" y="5308"/>
                </a:lnTo>
                <a:lnTo>
                  <a:pt x="162852" y="0"/>
                </a:lnTo>
                <a:lnTo>
                  <a:pt x="121539" y="5308"/>
                </a:lnTo>
                <a:lnTo>
                  <a:pt x="82423" y="21209"/>
                </a:lnTo>
                <a:lnTo>
                  <a:pt x="47701" y="47701"/>
                </a:lnTo>
                <a:lnTo>
                  <a:pt x="21196" y="82435"/>
                </a:lnTo>
                <a:lnTo>
                  <a:pt x="5295" y="121551"/>
                </a:lnTo>
                <a:lnTo>
                  <a:pt x="0" y="162864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15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16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15"/>
                </a:lnTo>
                <a:lnTo>
                  <a:pt x="304520" y="243281"/>
                </a:lnTo>
                <a:lnTo>
                  <a:pt x="320421" y="204165"/>
                </a:lnTo>
                <a:lnTo>
                  <a:pt x="325716" y="162864"/>
                </a:lnTo>
                <a:close/>
              </a:path>
              <a:path w="864234" h="5128895">
                <a:moveTo>
                  <a:pt x="863790" y="4403864"/>
                </a:moveTo>
                <a:lnTo>
                  <a:pt x="858494" y="4362551"/>
                </a:lnTo>
                <a:lnTo>
                  <a:pt x="842594" y="4323435"/>
                </a:lnTo>
                <a:lnTo>
                  <a:pt x="816102" y="4288701"/>
                </a:lnTo>
                <a:lnTo>
                  <a:pt x="781380" y="4262209"/>
                </a:lnTo>
                <a:lnTo>
                  <a:pt x="742264" y="4246308"/>
                </a:lnTo>
                <a:lnTo>
                  <a:pt x="700951" y="4241012"/>
                </a:lnTo>
                <a:lnTo>
                  <a:pt x="659638" y="4246308"/>
                </a:lnTo>
                <a:lnTo>
                  <a:pt x="620509" y="4262209"/>
                </a:lnTo>
                <a:lnTo>
                  <a:pt x="585787" y="4288701"/>
                </a:lnTo>
                <a:lnTo>
                  <a:pt x="559282" y="4323435"/>
                </a:lnTo>
                <a:lnTo>
                  <a:pt x="543382" y="4362551"/>
                </a:lnTo>
                <a:lnTo>
                  <a:pt x="538086" y="4403864"/>
                </a:lnTo>
                <a:lnTo>
                  <a:pt x="543382" y="4445178"/>
                </a:lnTo>
                <a:lnTo>
                  <a:pt x="559282" y="4484294"/>
                </a:lnTo>
                <a:lnTo>
                  <a:pt x="585787" y="4519028"/>
                </a:lnTo>
                <a:lnTo>
                  <a:pt x="620509" y="4545520"/>
                </a:lnTo>
                <a:lnTo>
                  <a:pt x="659638" y="4561421"/>
                </a:lnTo>
                <a:lnTo>
                  <a:pt x="700951" y="4566717"/>
                </a:lnTo>
                <a:lnTo>
                  <a:pt x="742264" y="4561421"/>
                </a:lnTo>
                <a:lnTo>
                  <a:pt x="781380" y="4545520"/>
                </a:lnTo>
                <a:lnTo>
                  <a:pt x="816102" y="4519028"/>
                </a:lnTo>
                <a:lnTo>
                  <a:pt x="842594" y="4484294"/>
                </a:lnTo>
                <a:lnTo>
                  <a:pt x="858494" y="4445178"/>
                </a:lnTo>
                <a:lnTo>
                  <a:pt x="863790" y="4403864"/>
                </a:lnTo>
                <a:close/>
              </a:path>
              <a:path w="864234" h="5128895">
                <a:moveTo>
                  <a:pt x="863790" y="703973"/>
                </a:moveTo>
                <a:lnTo>
                  <a:pt x="858494" y="662660"/>
                </a:lnTo>
                <a:lnTo>
                  <a:pt x="842594" y="623544"/>
                </a:lnTo>
                <a:lnTo>
                  <a:pt x="816102" y="588822"/>
                </a:lnTo>
                <a:lnTo>
                  <a:pt x="781380" y="562317"/>
                </a:lnTo>
                <a:lnTo>
                  <a:pt x="742264" y="546417"/>
                </a:lnTo>
                <a:lnTo>
                  <a:pt x="700951" y="541121"/>
                </a:lnTo>
                <a:lnTo>
                  <a:pt x="659638" y="546417"/>
                </a:lnTo>
                <a:lnTo>
                  <a:pt x="620509" y="562317"/>
                </a:lnTo>
                <a:lnTo>
                  <a:pt x="585787" y="588822"/>
                </a:lnTo>
                <a:lnTo>
                  <a:pt x="559282" y="623544"/>
                </a:lnTo>
                <a:lnTo>
                  <a:pt x="543382" y="662660"/>
                </a:lnTo>
                <a:lnTo>
                  <a:pt x="538086" y="703973"/>
                </a:lnTo>
                <a:lnTo>
                  <a:pt x="543382" y="745286"/>
                </a:lnTo>
                <a:lnTo>
                  <a:pt x="559282" y="784402"/>
                </a:lnTo>
                <a:lnTo>
                  <a:pt x="585787" y="819124"/>
                </a:lnTo>
                <a:lnTo>
                  <a:pt x="620509" y="845629"/>
                </a:lnTo>
                <a:lnTo>
                  <a:pt x="659638" y="861529"/>
                </a:lnTo>
                <a:lnTo>
                  <a:pt x="700951" y="866825"/>
                </a:lnTo>
                <a:lnTo>
                  <a:pt x="742264" y="861529"/>
                </a:lnTo>
                <a:lnTo>
                  <a:pt x="781380" y="845629"/>
                </a:lnTo>
                <a:lnTo>
                  <a:pt x="816102" y="819124"/>
                </a:lnTo>
                <a:lnTo>
                  <a:pt x="842594" y="784402"/>
                </a:lnTo>
                <a:lnTo>
                  <a:pt x="858494" y="745286"/>
                </a:lnTo>
                <a:lnTo>
                  <a:pt x="863790" y="703973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505567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525981"/>
            <a:ext cx="44078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1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8" name="object 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29" name="object 29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148701" y="3979437"/>
            <a:ext cx="279807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1398938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944964" y="128431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3" y="243280"/>
                </a:lnTo>
                <a:lnTo>
                  <a:pt x="320410" y="204164"/>
                </a:lnTo>
                <a:lnTo>
                  <a:pt x="325709" y="162853"/>
                </a:lnTo>
                <a:lnTo>
                  <a:pt x="320410" y="121542"/>
                </a:lnTo>
                <a:lnTo>
                  <a:pt x="304513" y="82426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961038" y="348376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3"/>
                </a:lnTo>
                <a:lnTo>
                  <a:pt x="121545" y="320410"/>
                </a:lnTo>
                <a:lnTo>
                  <a:pt x="162858" y="325709"/>
                </a:lnTo>
                <a:lnTo>
                  <a:pt x="204172" y="320410"/>
                </a:lnTo>
                <a:lnTo>
                  <a:pt x="243290" y="304513"/>
                </a:lnTo>
                <a:lnTo>
                  <a:pt x="278017" y="278017"/>
                </a:lnTo>
                <a:lnTo>
                  <a:pt x="304513" y="243290"/>
                </a:lnTo>
                <a:lnTo>
                  <a:pt x="320410" y="204172"/>
                </a:lnTo>
                <a:lnTo>
                  <a:pt x="325709" y="162858"/>
                </a:lnTo>
                <a:lnTo>
                  <a:pt x="320410" y="121545"/>
                </a:lnTo>
                <a:lnTo>
                  <a:pt x="304513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635419" y="2402896"/>
            <a:ext cx="151052" cy="167515"/>
          </a:xfrm>
          <a:custGeom>
            <a:avLst/>
            <a:gdLst/>
            <a:ahLst/>
            <a:cxnLst/>
            <a:rect l="l" t="t" r="r" b="b"/>
            <a:pathLst>
              <a:path w="332104" h="368300">
                <a:moveTo>
                  <a:pt x="331927" y="204990"/>
                </a:moveTo>
                <a:lnTo>
                  <a:pt x="326631" y="163677"/>
                </a:lnTo>
                <a:lnTo>
                  <a:pt x="325437" y="160782"/>
                </a:ln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688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6477" y="207073"/>
                </a:lnTo>
                <a:lnTo>
                  <a:pt x="11518" y="246303"/>
                </a:lnTo>
                <a:lnTo>
                  <a:pt x="27419" y="285419"/>
                </a:lnTo>
                <a:lnTo>
                  <a:pt x="53911" y="320154"/>
                </a:lnTo>
                <a:lnTo>
                  <a:pt x="88646" y="346646"/>
                </a:lnTo>
                <a:lnTo>
                  <a:pt x="127762" y="362546"/>
                </a:lnTo>
                <a:lnTo>
                  <a:pt x="169075" y="367855"/>
                </a:lnTo>
                <a:lnTo>
                  <a:pt x="210388" y="362546"/>
                </a:lnTo>
                <a:lnTo>
                  <a:pt x="249504" y="346646"/>
                </a:lnTo>
                <a:lnTo>
                  <a:pt x="284226" y="320154"/>
                </a:lnTo>
                <a:lnTo>
                  <a:pt x="310730" y="285419"/>
                </a:lnTo>
                <a:lnTo>
                  <a:pt x="326631" y="246303"/>
                </a:lnTo>
                <a:lnTo>
                  <a:pt x="331927" y="20499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8179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7"/>
            <a:ext cx="4363184" cy="77902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23021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3" name="object 33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46395" y="3979436"/>
            <a:ext cx="4363184" cy="1161953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39565" algn="ctr" defTabSz="415869">
              <a:spcBef>
                <a:spcPts val="48"/>
              </a:spcBef>
              <a:tabLst>
                <a:tab pos="332695" algn="l"/>
                <a:tab pos="143272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343488" marR="2310" indent="-1338001" defTabSz="415869">
              <a:lnSpc>
                <a:spcPct val="101000"/>
              </a:lnSpc>
              <a:spcBef>
                <a:spcPts val="866"/>
              </a:spcBef>
            </a:pP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114" spc="20" dirty="0">
                <a:solidFill>
                  <a:prstClr val="black"/>
                </a:solidFill>
                <a:latin typeface="Arial"/>
                <a:cs typeface="Arial"/>
              </a:rPr>
              <a:t>keep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track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of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which </a:t>
            </a:r>
            <a:r>
              <a:rPr sz="1114" spc="9" dirty="0">
                <a:solidFill>
                  <a:prstClr val="black"/>
                </a:solidFill>
                <a:latin typeface="Arial"/>
                <a:cs typeface="Arial"/>
              </a:rPr>
              <a:t>advertisements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they’ve </a:t>
            </a:r>
            <a:r>
              <a:rPr sz="1114" spc="16" dirty="0">
                <a:solidFill>
                  <a:prstClr val="black"/>
                </a:solidFill>
                <a:latin typeface="Arial"/>
                <a:cs typeface="Arial"/>
              </a:rPr>
              <a:t>forwarded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so</a:t>
            </a:r>
            <a:r>
              <a:rPr sz="1114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2" dirty="0">
                <a:solidFill>
                  <a:prstClr val="black"/>
                </a:solidFill>
                <a:latin typeface="Arial"/>
                <a:cs typeface="Arial"/>
              </a:rPr>
              <a:t>that 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they </a:t>
            </a:r>
            <a:r>
              <a:rPr sz="1114" spc="11" dirty="0">
                <a:solidFill>
                  <a:prstClr val="black"/>
                </a:solidFill>
                <a:latin typeface="Arial"/>
                <a:cs typeface="Arial"/>
              </a:rPr>
              <a:t>don’t </a:t>
            </a:r>
            <a:r>
              <a:rPr sz="1114" spc="7" dirty="0">
                <a:solidFill>
                  <a:prstClr val="black"/>
                </a:solidFill>
                <a:latin typeface="Arial"/>
                <a:cs typeface="Arial"/>
              </a:rPr>
              <a:t>re-forward</a:t>
            </a:r>
            <a:r>
              <a:rPr sz="1114" spc="-14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spc="5" dirty="0">
                <a:solidFill>
                  <a:prstClr val="black"/>
                </a:solidFill>
                <a:latin typeface="Arial"/>
                <a:cs typeface="Arial"/>
              </a:rPr>
              <a:t>them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0919" marR="502797" algn="ctr" defTabSz="415869">
              <a:lnSpc>
                <a:spcPct val="102200"/>
              </a:lnSpc>
              <a:spcBef>
                <a:spcPts val="816"/>
              </a:spcBef>
            </a:pP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they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can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be </a:t>
            </a:r>
            <a:r>
              <a:rPr sz="887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bit </a:t>
            </a:r>
            <a:r>
              <a:rPr sz="887" spc="7" dirty="0">
                <a:solidFill>
                  <a:srgbClr val="5E5E5E"/>
                </a:solidFill>
                <a:latin typeface="Arial"/>
                <a:cs typeface="Arial"/>
              </a:rPr>
              <a:t>smarter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flooding,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forward</a:t>
            </a:r>
            <a:r>
              <a:rPr sz="887" spc="-7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2" dirty="0">
                <a:solidFill>
                  <a:srgbClr val="5E5E5E"/>
                </a:solidFill>
                <a:latin typeface="Arial"/>
                <a:cs typeface="Arial"/>
              </a:rPr>
              <a:t>an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 </a:t>
            </a:r>
            <a:r>
              <a:rPr sz="887" spc="23" dirty="0">
                <a:solidFill>
                  <a:srgbClr val="5E5E5E"/>
                </a:solidFill>
                <a:latin typeface="Arial"/>
                <a:cs typeface="Arial"/>
              </a:rPr>
              <a:t>back </a:t>
            </a:r>
            <a:r>
              <a:rPr sz="887" spc="30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node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sent</a:t>
            </a:r>
            <a:r>
              <a:rPr sz="887" spc="-8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1944963" y="1284319"/>
            <a:ext cx="1841508" cy="2347807"/>
          </a:xfrm>
          <a:custGeom>
            <a:avLst/>
            <a:gdLst/>
            <a:ahLst/>
            <a:cxnLst/>
            <a:rect l="l" t="t" r="r" b="b"/>
            <a:pathLst>
              <a:path w="4048759" h="5161915">
                <a:moveTo>
                  <a:pt x="325704" y="162852"/>
                </a:moveTo>
                <a:lnTo>
                  <a:pt x="320408" y="121539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93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39" y="5295"/>
                </a:lnTo>
                <a:lnTo>
                  <a:pt x="82423" y="21196"/>
                </a:lnTo>
                <a:lnTo>
                  <a:pt x="47701" y="47701"/>
                </a:lnTo>
                <a:lnTo>
                  <a:pt x="21196" y="82423"/>
                </a:lnTo>
                <a:lnTo>
                  <a:pt x="5295" y="121539"/>
                </a:lnTo>
                <a:lnTo>
                  <a:pt x="0" y="162852"/>
                </a:lnTo>
                <a:lnTo>
                  <a:pt x="5295" y="204165"/>
                </a:lnTo>
                <a:lnTo>
                  <a:pt x="21196" y="243281"/>
                </a:lnTo>
                <a:lnTo>
                  <a:pt x="47701" y="278003"/>
                </a:lnTo>
                <a:lnTo>
                  <a:pt x="82423" y="304507"/>
                </a:lnTo>
                <a:lnTo>
                  <a:pt x="121539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93" y="304507"/>
                </a:lnTo>
                <a:lnTo>
                  <a:pt x="278015" y="278003"/>
                </a:lnTo>
                <a:lnTo>
                  <a:pt x="304507" y="243281"/>
                </a:lnTo>
                <a:lnTo>
                  <a:pt x="320408" y="204165"/>
                </a:lnTo>
                <a:lnTo>
                  <a:pt x="325704" y="162852"/>
                </a:lnTo>
                <a:close/>
              </a:path>
              <a:path w="4048759" h="5161915">
                <a:moveTo>
                  <a:pt x="361048" y="4998593"/>
                </a:moveTo>
                <a:lnTo>
                  <a:pt x="355752" y="4957280"/>
                </a:lnTo>
                <a:lnTo>
                  <a:pt x="339852" y="4918164"/>
                </a:lnTo>
                <a:lnTo>
                  <a:pt x="313359" y="4883442"/>
                </a:lnTo>
                <a:lnTo>
                  <a:pt x="278625" y="4856937"/>
                </a:lnTo>
                <a:lnTo>
                  <a:pt x="239509" y="4841037"/>
                </a:lnTo>
                <a:lnTo>
                  <a:pt x="198196" y="4835741"/>
                </a:lnTo>
                <a:lnTo>
                  <a:pt x="156883" y="4841037"/>
                </a:lnTo>
                <a:lnTo>
                  <a:pt x="117767" y="4856937"/>
                </a:lnTo>
                <a:lnTo>
                  <a:pt x="83032" y="4883442"/>
                </a:lnTo>
                <a:lnTo>
                  <a:pt x="56540" y="4918164"/>
                </a:lnTo>
                <a:lnTo>
                  <a:pt x="40640" y="4957280"/>
                </a:lnTo>
                <a:lnTo>
                  <a:pt x="35331" y="4998593"/>
                </a:lnTo>
                <a:lnTo>
                  <a:pt x="40640" y="5039906"/>
                </a:lnTo>
                <a:lnTo>
                  <a:pt x="56540" y="5079022"/>
                </a:lnTo>
                <a:lnTo>
                  <a:pt x="83032" y="5113756"/>
                </a:lnTo>
                <a:lnTo>
                  <a:pt x="117767" y="5140249"/>
                </a:lnTo>
                <a:lnTo>
                  <a:pt x="156883" y="5156149"/>
                </a:lnTo>
                <a:lnTo>
                  <a:pt x="198196" y="5161445"/>
                </a:lnTo>
                <a:lnTo>
                  <a:pt x="239509" y="5156149"/>
                </a:lnTo>
                <a:lnTo>
                  <a:pt x="278625" y="5140249"/>
                </a:lnTo>
                <a:lnTo>
                  <a:pt x="313359" y="5113756"/>
                </a:lnTo>
                <a:lnTo>
                  <a:pt x="339852" y="5079022"/>
                </a:lnTo>
                <a:lnTo>
                  <a:pt x="355752" y="5039906"/>
                </a:lnTo>
                <a:lnTo>
                  <a:pt x="361048" y="4998593"/>
                </a:lnTo>
                <a:close/>
              </a:path>
              <a:path w="4048759" h="5161915">
                <a:moveTo>
                  <a:pt x="4048582" y="2664307"/>
                </a:moveTo>
                <a:lnTo>
                  <a:pt x="4043286" y="2622994"/>
                </a:lnTo>
                <a:lnTo>
                  <a:pt x="4042092" y="2620099"/>
                </a:lnTo>
                <a:lnTo>
                  <a:pt x="4037063" y="2580856"/>
                </a:lnTo>
                <a:lnTo>
                  <a:pt x="4021163" y="2541740"/>
                </a:lnTo>
                <a:lnTo>
                  <a:pt x="3994670" y="2507018"/>
                </a:lnTo>
                <a:lnTo>
                  <a:pt x="3959936" y="2480513"/>
                </a:lnTo>
                <a:lnTo>
                  <a:pt x="3920820" y="2464612"/>
                </a:lnTo>
                <a:lnTo>
                  <a:pt x="3879507" y="2459317"/>
                </a:lnTo>
                <a:lnTo>
                  <a:pt x="3838194" y="2464612"/>
                </a:lnTo>
                <a:lnTo>
                  <a:pt x="3799078" y="2480513"/>
                </a:lnTo>
                <a:lnTo>
                  <a:pt x="3764343" y="2507018"/>
                </a:lnTo>
                <a:lnTo>
                  <a:pt x="3737851" y="2541740"/>
                </a:lnTo>
                <a:lnTo>
                  <a:pt x="3721951" y="2580856"/>
                </a:lnTo>
                <a:lnTo>
                  <a:pt x="3716655" y="2622169"/>
                </a:lnTo>
                <a:lnTo>
                  <a:pt x="3721951" y="2663482"/>
                </a:lnTo>
                <a:lnTo>
                  <a:pt x="3723132" y="2666390"/>
                </a:lnTo>
                <a:lnTo>
                  <a:pt x="3728174" y="2705620"/>
                </a:lnTo>
                <a:lnTo>
                  <a:pt x="3744074" y="2744736"/>
                </a:lnTo>
                <a:lnTo>
                  <a:pt x="3770566" y="2779471"/>
                </a:lnTo>
                <a:lnTo>
                  <a:pt x="3805301" y="2805963"/>
                </a:lnTo>
                <a:lnTo>
                  <a:pt x="3844417" y="2821863"/>
                </a:lnTo>
                <a:lnTo>
                  <a:pt x="3885730" y="2827172"/>
                </a:lnTo>
                <a:lnTo>
                  <a:pt x="3927043" y="2821863"/>
                </a:lnTo>
                <a:lnTo>
                  <a:pt x="3966159" y="2805963"/>
                </a:lnTo>
                <a:lnTo>
                  <a:pt x="4000881" y="2779471"/>
                </a:lnTo>
                <a:lnTo>
                  <a:pt x="4027386" y="2744736"/>
                </a:lnTo>
                <a:lnTo>
                  <a:pt x="4043286" y="2705620"/>
                </a:lnTo>
                <a:lnTo>
                  <a:pt x="4048582" y="2664307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09600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988262" y="4264958"/>
            <a:ext cx="3527054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955055" marR="2310" indent="-949568" defTabSz="415869">
              <a:spcBef>
                <a:spcPts val="52"/>
              </a:spcBef>
            </a:pPr>
            <a:r>
              <a:rPr sz="1342" b="1" spc="5" dirty="0">
                <a:solidFill>
                  <a:prstClr val="black"/>
                </a:solidFill>
                <a:latin typeface="Arial"/>
                <a:cs typeface="Arial"/>
              </a:rPr>
              <a:t>nodes </a:t>
            </a:r>
            <a:r>
              <a:rPr sz="1342" b="1" i="1" spc="2" dirty="0">
                <a:solidFill>
                  <a:prstClr val="black"/>
                </a:solidFill>
                <a:latin typeface="Arial"/>
                <a:cs typeface="Arial"/>
              </a:rPr>
              <a:t>integrate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advertisements by running  </a:t>
            </a:r>
            <a:r>
              <a:rPr sz="1342" b="1" spc="-2" dirty="0">
                <a:solidFill>
                  <a:prstClr val="black"/>
                </a:solidFill>
                <a:latin typeface="Arial"/>
                <a:cs typeface="Arial"/>
              </a:rPr>
              <a:t>Dijkstra’s</a:t>
            </a:r>
            <a:r>
              <a:rPr sz="1342" b="1" spc="-50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342" b="1" spc="2" dirty="0">
                <a:solidFill>
                  <a:prstClr val="black"/>
                </a:solidFill>
                <a:latin typeface="Arial"/>
                <a:cs typeface="Arial"/>
              </a:rPr>
              <a:t>Algorithm</a:t>
            </a:r>
            <a:endParaRPr sz="134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27723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4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1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6" name="object 46"/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524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Link-state Routing</a:t>
            </a:r>
            <a:r>
              <a:rPr kumimoji="1" lang="zh-CN" altLang="en-US" dirty="0"/>
              <a:t>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W, the set of nodes haven't processed yet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Initially, W is all nodes in the network</a:t>
            </a:r>
          </a:p>
          <a:p>
            <a:pPr>
              <a:lnSpc>
                <a:spcPct val="140000"/>
              </a:lnSpc>
            </a:pPr>
            <a:r>
              <a:rPr kumimoji="1" lang="en-US" altLang="zh-CN" dirty="0"/>
              <a:t>K</a:t>
            </a:r>
            <a:r>
              <a:rPr kumimoji="1" lang="en" altLang="zh-CN" dirty="0" err="1"/>
              <a:t>eep</a:t>
            </a:r>
            <a:r>
              <a:rPr kumimoji="1" lang="en" altLang="zh-CN" dirty="0"/>
              <a:t> track of the current costs and routes to all of the nodes. Initially: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routing_table</a:t>
            </a:r>
            <a:r>
              <a:rPr kumimoji="1" lang="en" altLang="zh-CN" dirty="0"/>
              <a:t>[self] = Self;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[anyone else] = ?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 err="1"/>
              <a:t>cost_table</a:t>
            </a:r>
            <a:r>
              <a:rPr kumimoji="1" lang="en" altLang="zh-CN" dirty="0"/>
              <a:t>[self] = 0;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[anyone else] = infinity</a:t>
            </a:r>
          </a:p>
          <a:p>
            <a:pPr>
              <a:lnSpc>
                <a:spcPct val="140000"/>
              </a:lnSpc>
            </a:pPr>
            <a:r>
              <a:rPr kumimoji="1" lang="en" altLang="zh-CN" dirty="0"/>
              <a:t>While W is not empty:</a:t>
            </a:r>
            <a:endParaRPr kumimoji="1" lang="en-US" altLang="zh-CN" dirty="0">
              <a:solidFill>
                <a:srgbClr val="0096FF"/>
              </a:solidFill>
            </a:endParaRP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1. u = the node in W we have the minimum cost to so far 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2. Remove u from W</a:t>
            </a:r>
          </a:p>
          <a:p>
            <a:pPr lvl="1">
              <a:lnSpc>
                <a:spcPct val="140000"/>
              </a:lnSpc>
            </a:pPr>
            <a:r>
              <a:rPr kumimoji="1" lang="en" altLang="zh-CN" dirty="0"/>
              <a:t>3. For every neighbor v of u:</a:t>
            </a:r>
            <a:r>
              <a:rPr kumimoji="1" lang="zh-CN" altLang="en-US" dirty="0"/>
              <a:t> </a:t>
            </a:r>
            <a:br>
              <a:rPr kumimoji="1" lang="en-US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d =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[u] + cost(u, v) 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en" altLang="zh-CN" dirty="0"/>
              <a:t>if d &lt;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</a:t>
            </a:r>
            <a:br>
              <a:rPr kumimoji="1" lang="en" altLang="zh-CN" dirty="0"/>
            </a:br>
            <a:r>
              <a:rPr kumimoji="1" lang="en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cost_table</a:t>
            </a:r>
            <a:r>
              <a:rPr kumimoji="1" lang="en" altLang="zh-CN" dirty="0"/>
              <a:t>[v] = d</a:t>
            </a:r>
            <a:br>
              <a:rPr kumimoji="1" lang="en" altLang="zh-CN" dirty="0"/>
            </a:br>
            <a:r>
              <a:rPr kumimoji="1" lang="en-US" altLang="zh-CN" dirty="0"/>
              <a:t>	</a:t>
            </a:r>
            <a:r>
              <a:rPr kumimoji="1" lang="zh-CN" altLang="en-US" dirty="0"/>
              <a:t>   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[v] = </a:t>
            </a:r>
            <a:r>
              <a:rPr kumimoji="1" lang="en" altLang="zh-CN" dirty="0" err="1"/>
              <a:t>routing_table</a:t>
            </a:r>
            <a:r>
              <a:rPr kumimoji="1" lang="en" altLang="zh-CN" dirty="0"/>
              <a:t>[u]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805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5478ACB4-5789-E84F-AFF3-0C3576B3FE5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2B5B13-1AE5-1A4A-996E-A7B41672348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84739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ED8E6947-DA90-204B-A887-F2DFA0818AA7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4C1B9A84-74C6-7E4F-B072-B2393F6C731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922624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A5F1B48-F1C0-6B4E-971F-610268DBCEF9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8C793339-5FDD-574E-A7BF-8188E475757E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171350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79391" y="1363460"/>
            <a:ext cx="2538428" cy="2231702"/>
            <a:chOff x="2593023" y="2369862"/>
            <a:chExt cx="5581015" cy="4906645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193084" y="4365223"/>
            <a:ext cx="1580994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74510" defTabSz="415869">
              <a:lnSpc>
                <a:spcPct val="100400"/>
              </a:lnSpc>
              <a:spcBef>
                <a:spcPts val="57"/>
              </a:spcBef>
            </a:pP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provide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with </a:t>
            </a:r>
            <a:r>
              <a:rPr sz="1182" spc="-14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better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5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97D04CB9-3F34-1840-BB51-4B942BE5241C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3022F22C-0A24-FA49-B4AD-1E96E556234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87253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259C2840-262A-3D49-95D4-51AAC19D3BCA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5298A0A0-8094-3C49-BC76-AC325AE5BB2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323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9872" cy="2231702"/>
            <a:chOff x="2593023" y="2369862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691669" y="4971973"/>
            <a:ext cx="3020466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=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b="1" spc="27" dirty="0">
                <a:solidFill>
                  <a:schemeClr val="accent1"/>
                </a:solidFill>
                <a:latin typeface="Arial"/>
                <a:cs typeface="Arial"/>
              </a:rPr>
              <a:t>+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57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endParaRPr sz="1182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4" name="object 44">
            <a:extLst>
              <a:ext uri="{FF2B5EF4-FFF2-40B4-BE49-F238E27FC236}">
                <a16:creationId xmlns:a16="http://schemas.microsoft.com/office/drawing/2014/main" id="{6128BE21-606F-FE45-B658-DAC734731D5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2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5" name="object 46">
            <a:extLst>
              <a:ext uri="{FF2B5EF4-FFF2-40B4-BE49-F238E27FC236}">
                <a16:creationId xmlns:a16="http://schemas.microsoft.com/office/drawing/2014/main" id="{F807731D-5CEC-6B41-BA72-5CC8B0C0961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71118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DD5A83-9774-574E-AD24-47FCC9C1463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B8DC07F-ADB5-3749-938D-8A213B64DAD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2729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4E1603AA-04A6-9A46-BB05-8446E37E8C9B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1621CC38-80F7-D044-BAFB-AE5E877F6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84806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0D1EEED-E3FC-914D-B9EE-1A8539B9DFF4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2F4C2BEF-747C-BC4F-B3B4-EA70EF610557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6426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1147" y="1358744"/>
            <a:ext cx="1824468" cy="1222281"/>
            <a:chOff x="4421730" y="2359494"/>
            <a:chExt cx="4011295" cy="268732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415A313-3FD2-724E-B9C3-D348336C8E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719152"/>
              </p:ext>
            </p:extLst>
          </p:nvPr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5E5E5E"/>
                          </a:solidFill>
                          <a:highlight>
                            <a:srgbClr val="FFFF00"/>
                          </a:highlight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5E5E5E"/>
                        </a:solidFill>
                        <a:highlight>
                          <a:srgbClr val="FFFF00"/>
                        </a:highlight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DF341A7D-A223-0149-881F-3FD79FEFB65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8389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9BC942D9-3FED-E649-BA8E-E93454BE8EE8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?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∞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3A3B812A-ED2F-CC4C-B0A9-35C9CBD11002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221149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1EBC810D-E30D-2C4E-9BF3-F5F60D52F48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7AC8734E-7118-9744-A1C4-1005B8B642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43045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3AFAB7B7-464E-2944-A309-7588BEC97B9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E5427AD0-905B-544C-A0C4-11F1E7C870B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1286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2" y="1363460"/>
            <a:ext cx="2539583" cy="2231702"/>
            <a:chOff x="2593023" y="2369862"/>
            <a:chExt cx="558355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65C68A1E-278A-EF44-AD94-AE899286B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0246294"/>
              </p:ext>
            </p:extLst>
          </p:nvPr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00B80699-6C1C-1942-B863-4EC92F9EDB76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779623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174248" y="4365223"/>
            <a:ext cx="2416835" cy="371108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indent="201870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don’t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43" dirty="0">
                <a:solidFill>
                  <a:srgbClr val="5E5E5E"/>
                </a:solidFill>
                <a:latin typeface="Arial"/>
                <a:cs typeface="Arial"/>
              </a:rPr>
              <a:t>“visit” </a:t>
            </a:r>
            <a:r>
              <a:rPr sz="1182" spc="-16" dirty="0">
                <a:solidFill>
                  <a:srgbClr val="5E5E5E"/>
                </a:solidFill>
                <a:latin typeface="Arial"/>
                <a:cs typeface="Arial"/>
              </a:rPr>
              <a:t>F;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we 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already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know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shortest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73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23504375-38E3-624A-BF10-3917EAA9D100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spc="-5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dirty="0">
                        <a:solidFill>
                          <a:srgbClr val="5E5E5E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9DE83F22-2B40-2148-9082-E89DD5F572F9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73853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CCDFD75A-7855-A744-84A5-A127BCFD857D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6591DF34-CEE9-2F4F-98BA-15B719F9F721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24507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F6C0E26D-BCA7-B34F-B131-941969FCF472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7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94D105BE-92F9-5247-A07C-F3BC5C916DB3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065163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32"/>
            <a:ext cx="2539872" cy="2231702"/>
            <a:chOff x="2593023" y="2369799"/>
            <a:chExt cx="558419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9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41883">
              <a:solidFill>
                <a:srgbClr val="FF006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spc="2" dirty="0"/>
              <a:t>link-state routing: </a:t>
            </a:r>
            <a:r>
              <a:rPr sz="1342" spc="9" dirty="0"/>
              <a:t>disseminate </a:t>
            </a:r>
            <a:r>
              <a:rPr sz="1342" spc="2" dirty="0"/>
              <a:t>full </a:t>
            </a:r>
            <a:r>
              <a:rPr sz="1342" spc="20" dirty="0"/>
              <a:t>topology </a:t>
            </a:r>
            <a:r>
              <a:rPr sz="1342" spc="5" dirty="0"/>
              <a:t>information  </a:t>
            </a:r>
            <a:r>
              <a:rPr sz="1342" spc="2" dirty="0"/>
              <a:t>so that </a:t>
            </a:r>
            <a:r>
              <a:rPr sz="1342" spc="18" dirty="0"/>
              <a:t>nodes </a:t>
            </a:r>
            <a:r>
              <a:rPr sz="1342" spc="27" dirty="0"/>
              <a:t>can </a:t>
            </a:r>
            <a:r>
              <a:rPr sz="1342" spc="2" dirty="0"/>
              <a:t>run a </a:t>
            </a:r>
            <a:r>
              <a:rPr sz="1342" spc="9" dirty="0"/>
              <a:t>shortest-path</a:t>
            </a:r>
            <a:r>
              <a:rPr sz="1342" spc="-34" dirty="0"/>
              <a:t> </a:t>
            </a:r>
            <a:r>
              <a:rPr sz="1342" spc="11" dirty="0"/>
              <a:t>algorithm</a:t>
            </a:r>
            <a:endParaRPr sz="1342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900094"/>
            <a:ext cx="2725293" cy="1857419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R="1294104" algn="ctr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299880" algn="ctr" defTabSz="415869">
              <a:lnSpc>
                <a:spcPct val="101600"/>
              </a:lnSpc>
              <a:spcBef>
                <a:spcPts val="862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defTabSz="415869"/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471607" algn="ctr" defTabSz="415869">
              <a:spcBef>
                <a:spcPts val="901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7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6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L="23970" marR="1318363" algn="ctr" defTabSz="415869">
              <a:lnSpc>
                <a:spcPct val="101600"/>
              </a:lnSpc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1" name="object 31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2341141" y="4281355"/>
            <a:ext cx="2606011" cy="668305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0" marR="54294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notice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i="1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doesn’t</a:t>
            </a:r>
            <a:r>
              <a:rPr sz="1182" spc="-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change,  </a:t>
            </a:r>
            <a:r>
              <a:rPr sz="1182" spc="36" dirty="0">
                <a:solidFill>
                  <a:srgbClr val="5E5E5E"/>
                </a:solidFill>
                <a:latin typeface="Arial"/>
                <a:cs typeface="Arial"/>
              </a:rPr>
              <a:t>but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4" dirty="0">
                <a:solidFill>
                  <a:srgbClr val="5E5E5E"/>
                </a:solidFill>
                <a:latin typeface="Arial"/>
                <a:cs typeface="Arial"/>
              </a:rPr>
              <a:t>cost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needs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update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2310" algn="ctr" defTabSz="415869">
              <a:lnSpc>
                <a:spcPct val="102299"/>
              </a:lnSpc>
              <a:spcBef>
                <a:spcPts val="14"/>
              </a:spcBef>
            </a:pPr>
            <a:r>
              <a:rPr sz="978" spc="-16" dirty="0">
                <a:solidFill>
                  <a:srgbClr val="5E5E5E"/>
                </a:solidFill>
                <a:latin typeface="Arial"/>
                <a:cs typeface="Arial"/>
              </a:rPr>
              <a:t>(and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actual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path </a:t>
            </a:r>
            <a:r>
              <a:rPr sz="978" spc="16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978" spc="2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978" spc="11" dirty="0">
                <a:solidFill>
                  <a:srgbClr val="5E5E5E"/>
                </a:solidFill>
                <a:latin typeface="Arial"/>
                <a:cs typeface="Arial"/>
              </a:rPr>
              <a:t>packets </a:t>
            </a:r>
            <a:r>
              <a:rPr sz="978" spc="7" dirty="0">
                <a:solidFill>
                  <a:srgbClr val="5E5E5E"/>
                </a:solidFill>
                <a:latin typeface="Arial"/>
                <a:cs typeface="Arial"/>
              </a:rPr>
              <a:t>from </a:t>
            </a:r>
            <a:r>
              <a:rPr sz="978" spc="-20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978" spc="25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978" spc="-4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5E5E5E"/>
                </a:solidFill>
                <a:latin typeface="Arial"/>
                <a:cs typeface="Arial"/>
              </a:rPr>
              <a:t>C  </a:t>
            </a:r>
            <a:r>
              <a:rPr sz="978" spc="-9" dirty="0">
                <a:solidFill>
                  <a:srgbClr val="5E5E5E"/>
                </a:solidFill>
                <a:latin typeface="Arial"/>
                <a:cs typeface="Arial"/>
              </a:rPr>
              <a:t>has</a:t>
            </a:r>
            <a:r>
              <a:rPr sz="978" spc="-5" dirty="0">
                <a:solidFill>
                  <a:srgbClr val="5E5E5E"/>
                </a:solidFill>
                <a:latin typeface="Arial"/>
                <a:cs typeface="Arial"/>
              </a:rPr>
              <a:t> changed)</a:t>
            </a:r>
            <a:endParaRPr sz="978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0" name="object 44">
            <a:extLst>
              <a:ext uri="{FF2B5EF4-FFF2-40B4-BE49-F238E27FC236}">
                <a16:creationId xmlns:a16="http://schemas.microsoft.com/office/drawing/2014/main" id="{E51A1812-86FD-8846-8130-45EBBE6C6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1578648"/>
              </p:ext>
            </p:extLst>
          </p:nvPr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5E5E5E"/>
                          </a:solidFill>
                          <a:highlight>
                            <a:srgbClr val="FFFF00"/>
                          </a:highlight>
                          <a:latin typeface="Arial"/>
                          <a:cs typeface="Arial"/>
                        </a:rPr>
                        <a:t>6</a:t>
                      </a:r>
                      <a:endParaRPr sz="1100" b="1" dirty="0">
                        <a:highlight>
                          <a:srgbClr val="FFFF00"/>
                        </a:highlight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1" name="object 46">
            <a:extLst>
              <a:ext uri="{FF2B5EF4-FFF2-40B4-BE49-F238E27FC236}">
                <a16:creationId xmlns:a16="http://schemas.microsoft.com/office/drawing/2014/main" id="{3934FA7B-B6E9-1C48-B773-1268A4C4DF1F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47573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34962" cy="2231702"/>
            <a:chOff x="2593023" y="2369862"/>
            <a:chExt cx="5573395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53" name="object 44">
            <a:extLst>
              <a:ext uri="{FF2B5EF4-FFF2-40B4-BE49-F238E27FC236}">
                <a16:creationId xmlns:a16="http://schemas.microsoft.com/office/drawing/2014/main" id="{075E8F9D-17FF-C448-9E77-2B8B53D300A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E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" name="object 46">
            <a:extLst>
              <a:ext uri="{FF2B5EF4-FFF2-40B4-BE49-F238E27FC236}">
                <a16:creationId xmlns:a16="http://schemas.microsoft.com/office/drawing/2014/main" id="{CD830A98-F605-D242-982B-557134C47F6A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679008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63460"/>
            <a:ext cx="2549114" cy="2231702"/>
            <a:chOff x="2593023" y="2369862"/>
            <a:chExt cx="5604510" cy="4906645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A1D604D5-37A1-5F48-9065-CD601320EE46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C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|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dirty="0">
                          <a:solidFill>
                            <a:srgbClr val="5E5E5E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F288B2DE-CBA2-D148-B094-4382BFFDE97D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476639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391" y="1353900"/>
            <a:ext cx="2549403" cy="2241233"/>
            <a:chOff x="2593023" y="2348844"/>
            <a:chExt cx="5605145" cy="4927600"/>
          </a:xfrm>
        </p:grpSpPr>
        <p:sp>
          <p:nvSpPr>
            <p:cNvPr id="3" name="object 3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83767">
              <a:solidFill>
                <a:srgbClr val="212121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96175" y="525981"/>
            <a:ext cx="4311486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11" name="object 11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3"/>
                </a:lnTo>
                <a:lnTo>
                  <a:pt x="161279" y="21490"/>
                </a:lnTo>
                <a:lnTo>
                  <a:pt x="118901" y="42981"/>
                </a:lnTo>
                <a:lnTo>
                  <a:pt x="80408" y="71636"/>
                </a:lnTo>
                <a:lnTo>
                  <a:pt x="48245" y="105930"/>
                </a:lnTo>
                <a:lnTo>
                  <a:pt x="24122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2" y="349775"/>
                </a:lnTo>
                <a:lnTo>
                  <a:pt x="48245" y="387531"/>
                </a:lnTo>
                <a:lnTo>
                  <a:pt x="80408" y="421824"/>
                </a:lnTo>
                <a:lnTo>
                  <a:pt x="118901" y="450476"/>
                </a:lnTo>
                <a:lnTo>
                  <a:pt x="161279" y="471964"/>
                </a:lnTo>
                <a:lnTo>
                  <a:pt x="206432" y="486290"/>
                </a:lnTo>
                <a:lnTo>
                  <a:pt x="253250" y="493453"/>
                </a:lnTo>
                <a:lnTo>
                  <a:pt x="300623" y="493453"/>
                </a:lnTo>
                <a:lnTo>
                  <a:pt x="347441" y="486290"/>
                </a:lnTo>
                <a:lnTo>
                  <a:pt x="392593" y="471964"/>
                </a:lnTo>
                <a:lnTo>
                  <a:pt x="434971" y="450476"/>
                </a:lnTo>
                <a:lnTo>
                  <a:pt x="473464" y="421824"/>
                </a:lnTo>
                <a:lnTo>
                  <a:pt x="505625" y="387531"/>
                </a:lnTo>
                <a:lnTo>
                  <a:pt x="529745" y="349775"/>
                </a:lnTo>
                <a:lnTo>
                  <a:pt x="545825" y="309546"/>
                </a:lnTo>
                <a:lnTo>
                  <a:pt x="553865" y="267834"/>
                </a:lnTo>
                <a:lnTo>
                  <a:pt x="553865" y="225626"/>
                </a:lnTo>
                <a:lnTo>
                  <a:pt x="545825" y="183914"/>
                </a:lnTo>
                <a:lnTo>
                  <a:pt x="529745" y="143685"/>
                </a:lnTo>
                <a:lnTo>
                  <a:pt x="505625" y="105930"/>
                </a:lnTo>
                <a:lnTo>
                  <a:pt x="473464" y="71636"/>
                </a:lnTo>
                <a:lnTo>
                  <a:pt x="434971" y="42981"/>
                </a:lnTo>
                <a:lnTo>
                  <a:pt x="392593" y="21490"/>
                </a:lnTo>
                <a:lnTo>
                  <a:pt x="347441" y="7163"/>
                </a:lnTo>
                <a:lnTo>
                  <a:pt x="300623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01616" y="1349213"/>
            <a:ext cx="1833999" cy="1231812"/>
            <a:chOff x="4400775" y="2338539"/>
            <a:chExt cx="4032250" cy="2708275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3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8376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8" name="object 44">
            <a:extLst>
              <a:ext uri="{FF2B5EF4-FFF2-40B4-BE49-F238E27FC236}">
                <a16:creationId xmlns:a16="http://schemas.microsoft.com/office/drawing/2014/main" id="{C09300EF-6BC2-F947-9BE4-5C9BAE28370E}"/>
              </a:ext>
            </a:extLst>
          </p:cNvPr>
          <p:cNvGraphicFramePr>
            <a:graphicFrameLocks noGrp="1"/>
          </p:cNvGraphicFramePr>
          <p:nvPr/>
        </p:nvGraphicFramePr>
        <p:xfrm>
          <a:off x="325091" y="3767730"/>
          <a:ext cx="1366578" cy="16484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0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3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8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55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105">
                <a:tc gridSpan="5">
                  <a:txBody>
                    <a:bodyPr/>
                    <a:lstStyle/>
                    <a:p>
                      <a:pPr marL="31750">
                        <a:lnSpc>
                          <a:spcPts val="2765"/>
                        </a:lnSpc>
                        <a:tabLst>
                          <a:tab pos="549275" algn="l"/>
                          <a:tab pos="894715" algn="l"/>
                          <a:tab pos="1931035" algn="l"/>
                          <a:tab pos="2276475" algn="l"/>
                        </a:tabLst>
                      </a:pP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dst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route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   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|</a:t>
                      </a:r>
                      <a:r>
                        <a:rPr lang="zh-CN" altLang="en-US" sz="1100" dirty="0">
                          <a:latin typeface="Trebuchet MS"/>
                          <a:cs typeface="Trebuchet MS"/>
                        </a:rPr>
                        <a:t> </a:t>
                      </a:r>
                      <a:r>
                        <a:rPr lang="en-US" altLang="zh-CN" sz="1100" dirty="0">
                          <a:latin typeface="Trebuchet MS"/>
                          <a:cs typeface="Trebuchet MS"/>
                        </a:rPr>
                        <a:t>cost</a:t>
                      </a:r>
                      <a:endParaRPr sz="11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6685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B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A-B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ea typeface="+mn-ea"/>
                          <a:cs typeface="Arial"/>
                        </a:rPr>
                        <a:t>3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C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6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6687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D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-5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2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6686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E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A-D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lang="en-US" altLang="zh-CN"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5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782">
                <a:tc>
                  <a:txBody>
                    <a:bodyPr/>
                    <a:lstStyle/>
                    <a:p>
                      <a:pPr marL="3175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F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35"/>
                        </a:lnSpc>
                      </a:pPr>
                      <a:r>
                        <a:rPr sz="1100" b="1" spc="40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A-F</a:t>
                      </a:r>
                      <a:endParaRPr sz="1100" b="1" dirty="0">
                        <a:solidFill>
                          <a:srgbClr val="9437FF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2720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|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0815" algn="r">
                        <a:lnSpc>
                          <a:spcPts val="2535"/>
                        </a:lnSpc>
                      </a:pPr>
                      <a:r>
                        <a:rPr sz="1100" b="1" dirty="0">
                          <a:solidFill>
                            <a:srgbClr val="9437FF"/>
                          </a:solidFill>
                          <a:latin typeface="Arial"/>
                          <a:cs typeface="Arial"/>
                        </a:rPr>
                        <a:t>1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9" name="object 46">
            <a:extLst>
              <a:ext uri="{FF2B5EF4-FFF2-40B4-BE49-F238E27FC236}">
                <a16:creationId xmlns:a16="http://schemas.microsoft.com/office/drawing/2014/main" id="{2B239DBF-D114-5844-A8B0-F1E9943852B8}"/>
              </a:ext>
            </a:extLst>
          </p:cNvPr>
          <p:cNvSpPr txBox="1"/>
          <p:nvPr/>
        </p:nvSpPr>
        <p:spPr>
          <a:xfrm>
            <a:off x="547626" y="3646386"/>
            <a:ext cx="828910" cy="143803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defTabSz="415869">
              <a:spcBef>
                <a:spcPts val="57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80389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6174" y="422716"/>
            <a:ext cx="440786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338471" marR="2310" indent="-332984">
              <a:spcBef>
                <a:spcPts val="52"/>
              </a:spcBef>
            </a:pPr>
            <a:r>
              <a:rPr sz="1342" b="0" spc="2" dirty="0"/>
              <a:t>link-state routing: </a:t>
            </a:r>
            <a:r>
              <a:rPr sz="1342" b="0" spc="9" dirty="0"/>
              <a:t>disseminate </a:t>
            </a:r>
            <a:r>
              <a:rPr sz="1342" b="0" spc="2" dirty="0"/>
              <a:t>full </a:t>
            </a:r>
            <a:r>
              <a:rPr sz="1342" b="0" spc="20" dirty="0"/>
              <a:t>topology </a:t>
            </a:r>
            <a:r>
              <a:rPr sz="1342" b="0" spc="5" dirty="0"/>
              <a:t>information  </a:t>
            </a:r>
            <a:r>
              <a:rPr sz="1342" b="0" spc="2" dirty="0"/>
              <a:t>so that </a:t>
            </a:r>
            <a:r>
              <a:rPr sz="1342" b="0" spc="18" dirty="0"/>
              <a:t>nodes </a:t>
            </a:r>
            <a:r>
              <a:rPr sz="1342" b="0" spc="27" dirty="0"/>
              <a:t>can </a:t>
            </a:r>
            <a:r>
              <a:rPr sz="1342" b="0" spc="2" dirty="0"/>
              <a:t>run a </a:t>
            </a:r>
            <a:r>
              <a:rPr sz="1342" b="0" spc="9" dirty="0"/>
              <a:t>shortest-path</a:t>
            </a:r>
            <a:r>
              <a:rPr sz="1342" b="0" spc="-34" dirty="0"/>
              <a:t> </a:t>
            </a:r>
            <a:r>
              <a:rPr sz="1342" b="0" spc="11" dirty="0"/>
              <a:t>algorithm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4"/>
            <a:ext cx="672370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-2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state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2258" y="1218653"/>
            <a:ext cx="1832555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-11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3"/>
                </a:lnTo>
                <a:lnTo>
                  <a:pt x="8040" y="183914"/>
                </a:lnTo>
                <a:lnTo>
                  <a:pt x="0" y="225627"/>
                </a:lnTo>
                <a:lnTo>
                  <a:pt x="0" y="267835"/>
                </a:lnTo>
                <a:lnTo>
                  <a:pt x="8040" y="309548"/>
                </a:lnTo>
                <a:lnTo>
                  <a:pt x="24122" y="349777"/>
                </a:lnTo>
                <a:lnTo>
                  <a:pt x="48245" y="387533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3"/>
                </a:lnTo>
                <a:lnTo>
                  <a:pt x="529745" y="349777"/>
                </a:lnTo>
                <a:lnTo>
                  <a:pt x="545825" y="309548"/>
                </a:lnTo>
                <a:lnTo>
                  <a:pt x="553865" y="267835"/>
                </a:lnTo>
                <a:lnTo>
                  <a:pt x="553865" y="225627"/>
                </a:lnTo>
                <a:lnTo>
                  <a:pt x="545825" y="183914"/>
                </a:lnTo>
                <a:lnTo>
                  <a:pt x="529745" y="143683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1" y="0"/>
                  </a:moveTo>
                  <a:lnTo>
                    <a:pt x="253246" y="0"/>
                  </a:lnTo>
                  <a:lnTo>
                    <a:pt x="206427" y="7162"/>
                  </a:lnTo>
                  <a:lnTo>
                    <a:pt x="161273" y="21488"/>
                  </a:lnTo>
                  <a:lnTo>
                    <a:pt x="118894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4" y="450478"/>
                  </a:lnTo>
                  <a:lnTo>
                    <a:pt x="161273" y="471967"/>
                  </a:lnTo>
                  <a:lnTo>
                    <a:pt x="206427" y="486293"/>
                  </a:lnTo>
                  <a:lnTo>
                    <a:pt x="253246" y="493455"/>
                  </a:lnTo>
                  <a:lnTo>
                    <a:pt x="300621" y="493455"/>
                  </a:lnTo>
                  <a:lnTo>
                    <a:pt x="347441" y="486293"/>
                  </a:lnTo>
                  <a:lnTo>
                    <a:pt x="392595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5" y="21488"/>
                  </a:lnTo>
                  <a:lnTo>
                    <a:pt x="347441" y="7162"/>
                  </a:lnTo>
                  <a:lnTo>
                    <a:pt x="300621" y="0"/>
                  </a:lnTo>
                  <a:close/>
                </a:path>
              </a:pathLst>
            </a:custGeom>
            <a:solidFill>
              <a:srgbClr val="FF7E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7E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43260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sz="1600" b="0" dirty="0"/>
              <a:t>In link-state, nodes calculate full shortest paths. </a:t>
            </a:r>
            <a:r>
              <a:rPr kumimoji="1" lang="en-US" altLang="zh-CN" sz="1600" b="0" dirty="0"/>
              <a:t>But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actually</a:t>
            </a:r>
            <a:r>
              <a:rPr kumimoji="1" lang="zh-CN" altLang="en-US" sz="1600" b="0" dirty="0"/>
              <a:t> </a:t>
            </a:r>
            <a:r>
              <a:rPr kumimoji="1" lang="en-US" altLang="zh-CN" sz="1600" b="0" dirty="0"/>
              <a:t>t</a:t>
            </a:r>
            <a:r>
              <a:rPr kumimoji="1" lang="en" altLang="zh-CN" sz="1600" b="0" dirty="0"/>
              <a:t>hey only need the route (first-hop) to a destination</a:t>
            </a:r>
          </a:p>
          <a:p>
            <a:r>
              <a:rPr kumimoji="1" lang="en" altLang="zh-CN" sz="1600" b="0" dirty="0"/>
              <a:t>Advertisement format: Each node's advertisement is a list of all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the nodes it knows about, and its current costs to those nodes</a:t>
            </a:r>
          </a:p>
          <a:p>
            <a:pPr lvl="1"/>
            <a:r>
              <a:rPr kumimoji="1" lang="en" altLang="zh-CN" sz="1600" dirty="0"/>
              <a:t>Initially, this advertisement is just [(self, 0)].</a:t>
            </a:r>
          </a:p>
          <a:p>
            <a:r>
              <a:rPr kumimoji="1" lang="en" altLang="zh-CN" sz="1600" b="0" dirty="0"/>
              <a:t>Nodes who receive an advertisement: Node X's advertisement will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be received only by its neighbors</a:t>
            </a:r>
          </a:p>
          <a:p>
            <a:r>
              <a:rPr kumimoji="1" lang="en" altLang="zh-CN" sz="1600" b="0" dirty="0"/>
              <a:t>Integrate step: When node X receives an advertisement from its</a:t>
            </a:r>
            <a:r>
              <a:rPr kumimoji="1" lang="zh-CN" altLang="en-US" sz="1600" b="0" dirty="0"/>
              <a:t> </a:t>
            </a:r>
            <a:r>
              <a:rPr kumimoji="1" lang="en" altLang="zh-CN" sz="1600" b="0" dirty="0"/>
              <a:t>neighbor Y, this advertisement will be a list of [(</a:t>
            </a:r>
            <a:r>
              <a:rPr kumimoji="1" lang="en" altLang="zh-CN" sz="1600" b="0" dirty="0" err="1"/>
              <a:t>dst</a:t>
            </a:r>
            <a:r>
              <a:rPr kumimoji="1" lang="en" altLang="zh-CN" sz="1600" b="0" dirty="0"/>
              <a:t>, cost)] pairs. Each cost represents Y's cost to </a:t>
            </a:r>
            <a:r>
              <a:rPr kumimoji="1" lang="en" altLang="zh-CN" sz="1600" b="0" dirty="0" err="1"/>
              <a:t>dst</a:t>
            </a:r>
            <a:endParaRPr kumimoji="1" lang="en" altLang="zh-CN" sz="1600" b="0" dirty="0"/>
          </a:p>
          <a:p>
            <a:endParaRPr kumimoji="1" lang="en" altLang="zh-CN" sz="16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7295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Distance-vector Routing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" altLang="zh-CN" dirty="0"/>
              <a:t>For each (</a:t>
            </a:r>
            <a:r>
              <a:rPr lang="en" altLang="zh-CN" dirty="0" err="1"/>
              <a:t>dst</a:t>
            </a:r>
            <a:r>
              <a:rPr lang="en" altLang="zh-CN" dirty="0"/>
              <a:t>, cost) in the advertisement, X needs to check for two things: </a:t>
            </a:r>
          </a:p>
          <a:p>
            <a:pPr lvl="1"/>
            <a:r>
              <a:rPr lang="en" altLang="zh-CN" dirty="0"/>
              <a:t>If X is already using Y to get to </a:t>
            </a:r>
            <a:r>
              <a:rPr lang="en" altLang="zh-CN" dirty="0" err="1"/>
              <a:t>dst</a:t>
            </a:r>
            <a:r>
              <a:rPr lang="en" altLang="zh-CN" dirty="0"/>
              <a:t>, update the cost information (remember, costs can change!) </a:t>
            </a:r>
          </a:p>
          <a:p>
            <a:pPr lvl="1"/>
            <a:r>
              <a:rPr lang="en" altLang="zh-CN" dirty="0"/>
              <a:t>If X is not using Y to get to dst, see if Y could provide a better path; if so, update the routing and cost information </a:t>
            </a: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252207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73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2170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7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92459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724069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1759BD2C-D137-7B4D-9FF4-4CF4B287497D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EC7E323-9ADC-1E44-A88F-C90F1D79E564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66844E49-FFDA-B041-8EE8-6C0B9DCC516F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C1B52615-2231-5C42-9E62-98894B6377D1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365B355F-BCCA-7D44-8A3E-956EDFD6FE50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47">
            <a:extLst>
              <a:ext uri="{FF2B5EF4-FFF2-40B4-BE49-F238E27FC236}">
                <a16:creationId xmlns:a16="http://schemas.microsoft.com/office/drawing/2014/main" id="{6A3FD130-8FC8-9342-8B7A-9E500A2DEEAD}"/>
              </a:ext>
            </a:extLst>
          </p:cNvPr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48">
            <a:extLst>
              <a:ext uri="{FF2B5EF4-FFF2-40B4-BE49-F238E27FC236}">
                <a16:creationId xmlns:a16="http://schemas.microsoft.com/office/drawing/2014/main" id="{A76B137F-60DB-8D46-8F53-48ADD78F3043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45">
            <a:extLst>
              <a:ext uri="{FF2B5EF4-FFF2-40B4-BE49-F238E27FC236}">
                <a16:creationId xmlns:a16="http://schemas.microsoft.com/office/drawing/2014/main" id="{E74CBFCE-301E-314F-8D48-3DF48466049D}"/>
              </a:ext>
            </a:extLst>
          </p:cNvPr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6285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6" y="432240"/>
            <a:ext cx="4802925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498416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266822" y="2209619"/>
            <a:ext cx="300660" cy="531715"/>
          </a:xfrm>
          <a:custGeom>
            <a:avLst/>
            <a:gdLst/>
            <a:ahLst/>
            <a:cxnLst/>
            <a:rect l="l" t="t" r="r" b="b"/>
            <a:pathLst>
              <a:path w="661035" h="1169035">
                <a:moveTo>
                  <a:pt x="325716" y="1006119"/>
                </a:moveTo>
                <a:lnTo>
                  <a:pt x="320408" y="964806"/>
                </a:lnTo>
                <a:lnTo>
                  <a:pt x="304507" y="925690"/>
                </a:lnTo>
                <a:lnTo>
                  <a:pt x="278015" y="890968"/>
                </a:lnTo>
                <a:lnTo>
                  <a:pt x="243281" y="864463"/>
                </a:lnTo>
                <a:lnTo>
                  <a:pt x="204165" y="848563"/>
                </a:lnTo>
                <a:lnTo>
                  <a:pt x="162852" y="843267"/>
                </a:lnTo>
                <a:lnTo>
                  <a:pt x="121539" y="848563"/>
                </a:lnTo>
                <a:lnTo>
                  <a:pt x="82423" y="864463"/>
                </a:lnTo>
                <a:lnTo>
                  <a:pt x="47688" y="890968"/>
                </a:lnTo>
                <a:lnTo>
                  <a:pt x="21196" y="925690"/>
                </a:lnTo>
                <a:lnTo>
                  <a:pt x="5295" y="964806"/>
                </a:lnTo>
                <a:lnTo>
                  <a:pt x="0" y="1006119"/>
                </a:lnTo>
                <a:lnTo>
                  <a:pt x="5295" y="1047432"/>
                </a:lnTo>
                <a:lnTo>
                  <a:pt x="21196" y="1086548"/>
                </a:lnTo>
                <a:lnTo>
                  <a:pt x="47688" y="1121270"/>
                </a:lnTo>
                <a:lnTo>
                  <a:pt x="82423" y="1147775"/>
                </a:lnTo>
                <a:lnTo>
                  <a:pt x="121539" y="1163675"/>
                </a:lnTo>
                <a:lnTo>
                  <a:pt x="162852" y="1168971"/>
                </a:lnTo>
                <a:lnTo>
                  <a:pt x="204165" y="1163675"/>
                </a:lnTo>
                <a:lnTo>
                  <a:pt x="243281" y="1147775"/>
                </a:lnTo>
                <a:lnTo>
                  <a:pt x="278015" y="1121270"/>
                </a:lnTo>
                <a:lnTo>
                  <a:pt x="304507" y="1086548"/>
                </a:lnTo>
                <a:lnTo>
                  <a:pt x="320408" y="1047432"/>
                </a:lnTo>
                <a:lnTo>
                  <a:pt x="325716" y="1006119"/>
                </a:lnTo>
                <a:close/>
              </a:path>
              <a:path w="661035" h="1169035">
                <a:moveTo>
                  <a:pt x="409473" y="162864"/>
                </a:moveTo>
                <a:lnTo>
                  <a:pt x="404177" y="121551"/>
                </a:lnTo>
                <a:lnTo>
                  <a:pt x="388277" y="82435"/>
                </a:lnTo>
                <a:lnTo>
                  <a:pt x="361784" y="47701"/>
                </a:lnTo>
                <a:lnTo>
                  <a:pt x="327050" y="21196"/>
                </a:lnTo>
                <a:lnTo>
                  <a:pt x="287934" y="5295"/>
                </a:lnTo>
                <a:lnTo>
                  <a:pt x="246621" y="0"/>
                </a:lnTo>
                <a:lnTo>
                  <a:pt x="205308" y="5295"/>
                </a:lnTo>
                <a:lnTo>
                  <a:pt x="166192" y="21196"/>
                </a:lnTo>
                <a:lnTo>
                  <a:pt x="131457" y="47701"/>
                </a:lnTo>
                <a:lnTo>
                  <a:pt x="104965" y="82435"/>
                </a:lnTo>
                <a:lnTo>
                  <a:pt x="89065" y="121551"/>
                </a:lnTo>
                <a:lnTo>
                  <a:pt x="83756" y="162864"/>
                </a:lnTo>
                <a:lnTo>
                  <a:pt x="89065" y="204177"/>
                </a:lnTo>
                <a:lnTo>
                  <a:pt x="104965" y="243293"/>
                </a:lnTo>
                <a:lnTo>
                  <a:pt x="131457" y="278015"/>
                </a:lnTo>
                <a:lnTo>
                  <a:pt x="166192" y="304520"/>
                </a:lnTo>
                <a:lnTo>
                  <a:pt x="205308" y="320421"/>
                </a:lnTo>
                <a:lnTo>
                  <a:pt x="246621" y="325716"/>
                </a:lnTo>
                <a:lnTo>
                  <a:pt x="287934" y="320421"/>
                </a:lnTo>
                <a:lnTo>
                  <a:pt x="327050" y="304520"/>
                </a:lnTo>
                <a:lnTo>
                  <a:pt x="361784" y="278015"/>
                </a:lnTo>
                <a:lnTo>
                  <a:pt x="388277" y="243293"/>
                </a:lnTo>
                <a:lnTo>
                  <a:pt x="404177" y="204177"/>
                </a:lnTo>
                <a:lnTo>
                  <a:pt x="409473" y="162864"/>
                </a:lnTo>
                <a:close/>
              </a:path>
              <a:path w="661035" h="1169035">
                <a:moveTo>
                  <a:pt x="660781" y="586371"/>
                </a:moveTo>
                <a:lnTo>
                  <a:pt x="655485" y="545058"/>
                </a:lnTo>
                <a:lnTo>
                  <a:pt x="639584" y="505942"/>
                </a:lnTo>
                <a:lnTo>
                  <a:pt x="613079" y="471220"/>
                </a:lnTo>
                <a:lnTo>
                  <a:pt x="578358" y="444715"/>
                </a:lnTo>
                <a:lnTo>
                  <a:pt x="539229" y="428815"/>
                </a:lnTo>
                <a:lnTo>
                  <a:pt x="497916" y="423519"/>
                </a:lnTo>
                <a:lnTo>
                  <a:pt x="456603" y="428815"/>
                </a:lnTo>
                <a:lnTo>
                  <a:pt x="417487" y="444715"/>
                </a:lnTo>
                <a:lnTo>
                  <a:pt x="382765" y="471220"/>
                </a:lnTo>
                <a:lnTo>
                  <a:pt x="356260" y="505942"/>
                </a:lnTo>
                <a:lnTo>
                  <a:pt x="340360" y="545058"/>
                </a:lnTo>
                <a:lnTo>
                  <a:pt x="335064" y="586371"/>
                </a:lnTo>
                <a:lnTo>
                  <a:pt x="340360" y="627684"/>
                </a:lnTo>
                <a:lnTo>
                  <a:pt x="356260" y="666813"/>
                </a:lnTo>
                <a:lnTo>
                  <a:pt x="382765" y="701535"/>
                </a:lnTo>
                <a:lnTo>
                  <a:pt x="417487" y="728040"/>
                </a:lnTo>
                <a:lnTo>
                  <a:pt x="456603" y="743940"/>
                </a:lnTo>
                <a:lnTo>
                  <a:pt x="497916" y="749236"/>
                </a:lnTo>
                <a:lnTo>
                  <a:pt x="539229" y="743940"/>
                </a:lnTo>
                <a:lnTo>
                  <a:pt x="578358" y="728040"/>
                </a:lnTo>
                <a:lnTo>
                  <a:pt x="613079" y="701535"/>
                </a:lnTo>
                <a:lnTo>
                  <a:pt x="639584" y="666813"/>
                </a:lnTo>
                <a:lnTo>
                  <a:pt x="655485" y="627684"/>
                </a:lnTo>
                <a:lnTo>
                  <a:pt x="660781" y="586371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28487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6" y="1273777"/>
            <a:ext cx="1951837" cy="2409037"/>
          </a:xfrm>
          <a:custGeom>
            <a:avLst/>
            <a:gdLst/>
            <a:ahLst/>
            <a:cxnLst/>
            <a:rect l="l" t="t" r="r" b="b"/>
            <a:pathLst>
              <a:path w="4291330" h="5296534">
                <a:moveTo>
                  <a:pt x="553847" y="5028565"/>
                </a:moveTo>
                <a:lnTo>
                  <a:pt x="545807" y="4986845"/>
                </a:lnTo>
                <a:lnTo>
                  <a:pt x="529729" y="4946624"/>
                </a:lnTo>
                <a:lnTo>
                  <a:pt x="505612" y="4908867"/>
                </a:lnTo>
                <a:lnTo>
                  <a:pt x="473456" y="4874577"/>
                </a:lnTo>
                <a:lnTo>
                  <a:pt x="434962" y="4845913"/>
                </a:lnTo>
                <a:lnTo>
                  <a:pt x="392582" y="4824425"/>
                </a:lnTo>
                <a:lnTo>
                  <a:pt x="347433" y="4810099"/>
                </a:lnTo>
                <a:lnTo>
                  <a:pt x="300609" y="4802937"/>
                </a:lnTo>
                <a:lnTo>
                  <a:pt x="253238" y="4802937"/>
                </a:lnTo>
                <a:lnTo>
                  <a:pt x="206413" y="4810099"/>
                </a:lnTo>
                <a:lnTo>
                  <a:pt x="161264" y="4824425"/>
                </a:lnTo>
                <a:lnTo>
                  <a:pt x="118884" y="4845913"/>
                </a:lnTo>
                <a:lnTo>
                  <a:pt x="80391" y="4874577"/>
                </a:lnTo>
                <a:lnTo>
                  <a:pt x="48234" y="4908867"/>
                </a:lnTo>
                <a:lnTo>
                  <a:pt x="24117" y="4946624"/>
                </a:lnTo>
                <a:lnTo>
                  <a:pt x="8039" y="4986845"/>
                </a:lnTo>
                <a:lnTo>
                  <a:pt x="0" y="5028565"/>
                </a:lnTo>
                <a:lnTo>
                  <a:pt x="0" y="5070767"/>
                </a:lnTo>
                <a:lnTo>
                  <a:pt x="8039" y="5112486"/>
                </a:lnTo>
                <a:lnTo>
                  <a:pt x="24117" y="5152707"/>
                </a:lnTo>
                <a:lnTo>
                  <a:pt x="48234" y="5190464"/>
                </a:lnTo>
                <a:lnTo>
                  <a:pt x="80391" y="5224767"/>
                </a:lnTo>
                <a:lnTo>
                  <a:pt x="118884" y="5253418"/>
                </a:lnTo>
                <a:lnTo>
                  <a:pt x="161264" y="5274907"/>
                </a:lnTo>
                <a:lnTo>
                  <a:pt x="206413" y="5289232"/>
                </a:lnTo>
                <a:lnTo>
                  <a:pt x="253238" y="5296395"/>
                </a:lnTo>
                <a:lnTo>
                  <a:pt x="300609" y="5296395"/>
                </a:lnTo>
                <a:lnTo>
                  <a:pt x="347433" y="5289232"/>
                </a:lnTo>
                <a:lnTo>
                  <a:pt x="392582" y="5274907"/>
                </a:lnTo>
                <a:lnTo>
                  <a:pt x="434962" y="5253418"/>
                </a:lnTo>
                <a:lnTo>
                  <a:pt x="473456" y="5224767"/>
                </a:lnTo>
                <a:lnTo>
                  <a:pt x="505612" y="5190464"/>
                </a:lnTo>
                <a:lnTo>
                  <a:pt x="529729" y="5152707"/>
                </a:lnTo>
                <a:lnTo>
                  <a:pt x="545807" y="5112486"/>
                </a:lnTo>
                <a:lnTo>
                  <a:pt x="553847" y="5070767"/>
                </a:lnTo>
                <a:lnTo>
                  <a:pt x="553847" y="5028565"/>
                </a:lnTo>
                <a:close/>
              </a:path>
              <a:path w="4291330" h="5296534">
                <a:moveTo>
                  <a:pt x="4290796" y="225628"/>
                </a:moveTo>
                <a:lnTo>
                  <a:pt x="4282757" y="183908"/>
                </a:lnTo>
                <a:lnTo>
                  <a:pt x="4266679" y="143687"/>
                </a:lnTo>
                <a:lnTo>
                  <a:pt x="4242562" y="105930"/>
                </a:lnTo>
                <a:lnTo>
                  <a:pt x="4210393" y="71628"/>
                </a:lnTo>
                <a:lnTo>
                  <a:pt x="4171899" y="42976"/>
                </a:lnTo>
                <a:lnTo>
                  <a:pt x="4129519" y="21488"/>
                </a:lnTo>
                <a:lnTo>
                  <a:pt x="4084370" y="7162"/>
                </a:lnTo>
                <a:lnTo>
                  <a:pt x="4037558" y="0"/>
                </a:lnTo>
                <a:lnTo>
                  <a:pt x="3990175" y="0"/>
                </a:lnTo>
                <a:lnTo>
                  <a:pt x="3943362" y="7162"/>
                </a:lnTo>
                <a:lnTo>
                  <a:pt x="3898214" y="21488"/>
                </a:lnTo>
                <a:lnTo>
                  <a:pt x="3855834" y="42976"/>
                </a:lnTo>
                <a:lnTo>
                  <a:pt x="3817340" y="71628"/>
                </a:lnTo>
                <a:lnTo>
                  <a:pt x="3785171" y="105930"/>
                </a:lnTo>
                <a:lnTo>
                  <a:pt x="3761054" y="143687"/>
                </a:lnTo>
                <a:lnTo>
                  <a:pt x="3744976" y="183908"/>
                </a:lnTo>
                <a:lnTo>
                  <a:pt x="3736937" y="225628"/>
                </a:lnTo>
                <a:lnTo>
                  <a:pt x="3736937" y="267830"/>
                </a:lnTo>
                <a:lnTo>
                  <a:pt x="3744976" y="309549"/>
                </a:lnTo>
                <a:lnTo>
                  <a:pt x="3761054" y="349770"/>
                </a:lnTo>
                <a:lnTo>
                  <a:pt x="3785171" y="387527"/>
                </a:lnTo>
                <a:lnTo>
                  <a:pt x="3817340" y="421830"/>
                </a:lnTo>
                <a:lnTo>
                  <a:pt x="3855834" y="450481"/>
                </a:lnTo>
                <a:lnTo>
                  <a:pt x="3898214" y="471970"/>
                </a:lnTo>
                <a:lnTo>
                  <a:pt x="3943362" y="486295"/>
                </a:lnTo>
                <a:lnTo>
                  <a:pt x="3990175" y="493458"/>
                </a:lnTo>
                <a:lnTo>
                  <a:pt x="4037558" y="493458"/>
                </a:lnTo>
                <a:lnTo>
                  <a:pt x="4084370" y="486295"/>
                </a:lnTo>
                <a:lnTo>
                  <a:pt x="4129519" y="471970"/>
                </a:lnTo>
                <a:lnTo>
                  <a:pt x="4171899" y="450481"/>
                </a:lnTo>
                <a:lnTo>
                  <a:pt x="4210393" y="421830"/>
                </a:lnTo>
                <a:lnTo>
                  <a:pt x="4242562" y="387527"/>
                </a:lnTo>
                <a:lnTo>
                  <a:pt x="4266679" y="349770"/>
                </a:lnTo>
                <a:lnTo>
                  <a:pt x="4282757" y="309549"/>
                </a:lnTo>
                <a:lnTo>
                  <a:pt x="4290796" y="267830"/>
                </a:lnTo>
                <a:lnTo>
                  <a:pt x="4290796" y="225628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2" name="object 32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78722" y="3941222"/>
            <a:ext cx="3850242" cy="526138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618028" defTabSz="415869">
              <a:spcBef>
                <a:spcPts val="48"/>
              </a:spcBef>
              <a:tabLst>
                <a:tab pos="911158" algn="l"/>
                <a:tab pos="1350997" algn="l"/>
                <a:tab pos="2451029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marL="1436481" defTabSz="415869">
              <a:lnSpc>
                <a:spcPts val="989"/>
              </a:lnSpc>
              <a:spcBef>
                <a:spcPts val="768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could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also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include </a:t>
            </a:r>
            <a:r>
              <a:rPr sz="887" spc="109" dirty="0">
                <a:solidFill>
                  <a:srgbClr val="5E5E5E"/>
                </a:solidFill>
                <a:latin typeface="Arial"/>
                <a:cs typeface="Arial"/>
              </a:rPr>
              <a:t>(A,0)</a:t>
            </a:r>
            <a:r>
              <a:rPr sz="887" spc="-18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-7" dirty="0">
                <a:solidFill>
                  <a:srgbClr val="5E5E5E"/>
                </a:solidFill>
                <a:latin typeface="Arial"/>
                <a:cs typeface="Arial"/>
              </a:rPr>
              <a:t>here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lnSpc>
                <a:spcPts val="989"/>
              </a:lnSpc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3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1901560" y="1323090"/>
            <a:ext cx="1882231" cy="2293798"/>
          </a:xfrm>
          <a:custGeom>
            <a:avLst/>
            <a:gdLst/>
            <a:ahLst/>
            <a:cxnLst/>
            <a:rect l="l" t="t" r="r" b="b"/>
            <a:pathLst>
              <a:path w="4138295" h="5043170">
                <a:moveTo>
                  <a:pt x="325716" y="162864"/>
                </a:moveTo>
                <a:lnTo>
                  <a:pt x="320408" y="121551"/>
                </a:lnTo>
                <a:lnTo>
                  <a:pt x="304507" y="82423"/>
                </a:lnTo>
                <a:lnTo>
                  <a:pt x="278015" y="47701"/>
                </a:lnTo>
                <a:lnTo>
                  <a:pt x="243281" y="21196"/>
                </a:lnTo>
                <a:lnTo>
                  <a:pt x="204165" y="5295"/>
                </a:lnTo>
                <a:lnTo>
                  <a:pt x="162852" y="0"/>
                </a:lnTo>
                <a:lnTo>
                  <a:pt x="121551" y="5295"/>
                </a:lnTo>
                <a:lnTo>
                  <a:pt x="82435" y="21196"/>
                </a:lnTo>
                <a:lnTo>
                  <a:pt x="47701" y="47701"/>
                </a:lnTo>
                <a:lnTo>
                  <a:pt x="21209" y="82423"/>
                </a:lnTo>
                <a:lnTo>
                  <a:pt x="5308" y="121551"/>
                </a:lnTo>
                <a:lnTo>
                  <a:pt x="0" y="162864"/>
                </a:lnTo>
                <a:lnTo>
                  <a:pt x="5308" y="204177"/>
                </a:lnTo>
                <a:lnTo>
                  <a:pt x="21209" y="243293"/>
                </a:lnTo>
                <a:lnTo>
                  <a:pt x="47701" y="278015"/>
                </a:lnTo>
                <a:lnTo>
                  <a:pt x="82435" y="304507"/>
                </a:lnTo>
                <a:lnTo>
                  <a:pt x="121551" y="320408"/>
                </a:lnTo>
                <a:lnTo>
                  <a:pt x="162852" y="325704"/>
                </a:lnTo>
                <a:lnTo>
                  <a:pt x="204165" y="320408"/>
                </a:lnTo>
                <a:lnTo>
                  <a:pt x="243281" y="304507"/>
                </a:lnTo>
                <a:lnTo>
                  <a:pt x="278015" y="278015"/>
                </a:lnTo>
                <a:lnTo>
                  <a:pt x="304507" y="243293"/>
                </a:lnTo>
                <a:lnTo>
                  <a:pt x="320408" y="204177"/>
                </a:lnTo>
                <a:lnTo>
                  <a:pt x="325716" y="162864"/>
                </a:lnTo>
                <a:close/>
              </a:path>
              <a:path w="4138295" h="5043170">
                <a:moveTo>
                  <a:pt x="437045" y="4879848"/>
                </a:moveTo>
                <a:lnTo>
                  <a:pt x="431749" y="4838535"/>
                </a:lnTo>
                <a:lnTo>
                  <a:pt x="415848" y="4799419"/>
                </a:lnTo>
                <a:lnTo>
                  <a:pt x="389343" y="4764684"/>
                </a:lnTo>
                <a:lnTo>
                  <a:pt x="354622" y="4738192"/>
                </a:lnTo>
                <a:lnTo>
                  <a:pt x="315506" y="4722292"/>
                </a:lnTo>
                <a:lnTo>
                  <a:pt x="274193" y="4716983"/>
                </a:lnTo>
                <a:lnTo>
                  <a:pt x="232879" y="4722292"/>
                </a:lnTo>
                <a:lnTo>
                  <a:pt x="193763" y="4738192"/>
                </a:lnTo>
                <a:lnTo>
                  <a:pt x="159029" y="4764684"/>
                </a:lnTo>
                <a:lnTo>
                  <a:pt x="132537" y="4799419"/>
                </a:lnTo>
                <a:lnTo>
                  <a:pt x="116636" y="4838535"/>
                </a:lnTo>
                <a:lnTo>
                  <a:pt x="111340" y="4879848"/>
                </a:lnTo>
                <a:lnTo>
                  <a:pt x="116636" y="4921161"/>
                </a:lnTo>
                <a:lnTo>
                  <a:pt x="132537" y="4960277"/>
                </a:lnTo>
                <a:lnTo>
                  <a:pt x="159029" y="4994999"/>
                </a:lnTo>
                <a:lnTo>
                  <a:pt x="193763" y="5021504"/>
                </a:lnTo>
                <a:lnTo>
                  <a:pt x="232879" y="5037404"/>
                </a:lnTo>
                <a:lnTo>
                  <a:pt x="274193" y="5042700"/>
                </a:lnTo>
                <a:lnTo>
                  <a:pt x="315506" y="5037404"/>
                </a:lnTo>
                <a:lnTo>
                  <a:pt x="354622" y="5021504"/>
                </a:lnTo>
                <a:lnTo>
                  <a:pt x="389343" y="4994999"/>
                </a:lnTo>
                <a:lnTo>
                  <a:pt x="415848" y="4960277"/>
                </a:lnTo>
                <a:lnTo>
                  <a:pt x="431749" y="4921161"/>
                </a:lnTo>
                <a:lnTo>
                  <a:pt x="437045" y="4879848"/>
                </a:lnTo>
                <a:close/>
              </a:path>
              <a:path w="4138295" h="5043170">
                <a:moveTo>
                  <a:pt x="4137926" y="2513584"/>
                </a:moveTo>
                <a:lnTo>
                  <a:pt x="4132630" y="2472271"/>
                </a:lnTo>
                <a:lnTo>
                  <a:pt x="4116730" y="2433155"/>
                </a:lnTo>
                <a:lnTo>
                  <a:pt x="4090225" y="2398433"/>
                </a:lnTo>
                <a:lnTo>
                  <a:pt x="4055503" y="2371941"/>
                </a:lnTo>
                <a:lnTo>
                  <a:pt x="4016387" y="2356040"/>
                </a:lnTo>
                <a:lnTo>
                  <a:pt x="3975074" y="2350732"/>
                </a:lnTo>
                <a:lnTo>
                  <a:pt x="3933761" y="2356040"/>
                </a:lnTo>
                <a:lnTo>
                  <a:pt x="3894645" y="2371941"/>
                </a:lnTo>
                <a:lnTo>
                  <a:pt x="3859923" y="2398433"/>
                </a:lnTo>
                <a:lnTo>
                  <a:pt x="3833418" y="2433155"/>
                </a:lnTo>
                <a:lnTo>
                  <a:pt x="3817518" y="2472271"/>
                </a:lnTo>
                <a:lnTo>
                  <a:pt x="3812222" y="2513584"/>
                </a:lnTo>
                <a:lnTo>
                  <a:pt x="3817518" y="2554897"/>
                </a:lnTo>
                <a:lnTo>
                  <a:pt x="3833418" y="2594013"/>
                </a:lnTo>
                <a:lnTo>
                  <a:pt x="3859923" y="2628747"/>
                </a:lnTo>
                <a:lnTo>
                  <a:pt x="3894645" y="2655239"/>
                </a:lnTo>
                <a:lnTo>
                  <a:pt x="3933761" y="2671140"/>
                </a:lnTo>
                <a:lnTo>
                  <a:pt x="3975074" y="2676436"/>
                </a:lnTo>
                <a:lnTo>
                  <a:pt x="4016387" y="2671140"/>
                </a:lnTo>
                <a:lnTo>
                  <a:pt x="4055503" y="2655239"/>
                </a:lnTo>
                <a:lnTo>
                  <a:pt x="4090225" y="2628747"/>
                </a:lnTo>
                <a:lnTo>
                  <a:pt x="4116730" y="2594013"/>
                </a:lnTo>
                <a:lnTo>
                  <a:pt x="4132630" y="2554897"/>
                </a:lnTo>
                <a:lnTo>
                  <a:pt x="4137926" y="2513584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39154" y="4536877"/>
            <a:ext cx="1425609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2408935" y="4577726"/>
            <a:ext cx="2470266" cy="553017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 reflects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table,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right </a:t>
            </a:r>
            <a:r>
              <a:rPr sz="1182" spc="7" dirty="0">
                <a:solidFill>
                  <a:srgbClr val="5E5E5E"/>
                </a:solidFill>
                <a:latin typeface="Arial"/>
                <a:cs typeface="Arial"/>
              </a:rPr>
              <a:t>now,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only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knows 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its</a:t>
            </a:r>
            <a:r>
              <a:rPr sz="1182" spc="-2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38480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740485" y="1126312"/>
            <a:ext cx="150763" cy="2700455"/>
          </a:xfrm>
          <a:custGeom>
            <a:avLst/>
            <a:gdLst/>
            <a:ahLst/>
            <a:cxnLst/>
            <a:rect l="l" t="t" r="r" b="b"/>
            <a:pathLst>
              <a:path w="331470" h="5937250">
                <a:moveTo>
                  <a:pt x="325716" y="5774334"/>
                </a:moveTo>
                <a:lnTo>
                  <a:pt x="320421" y="5733021"/>
                </a:lnTo>
                <a:lnTo>
                  <a:pt x="304520" y="5693905"/>
                </a:lnTo>
                <a:lnTo>
                  <a:pt x="278015" y="5659183"/>
                </a:lnTo>
                <a:lnTo>
                  <a:pt x="243293" y="5632691"/>
                </a:lnTo>
                <a:lnTo>
                  <a:pt x="204165" y="5616791"/>
                </a:lnTo>
                <a:lnTo>
                  <a:pt x="162852" y="5611482"/>
                </a:lnTo>
                <a:lnTo>
                  <a:pt x="121539" y="5616791"/>
                </a:lnTo>
                <a:lnTo>
                  <a:pt x="82423" y="5632691"/>
                </a:lnTo>
                <a:lnTo>
                  <a:pt x="47701" y="5659183"/>
                </a:lnTo>
                <a:lnTo>
                  <a:pt x="21196" y="5693905"/>
                </a:lnTo>
                <a:lnTo>
                  <a:pt x="5295" y="5733021"/>
                </a:lnTo>
                <a:lnTo>
                  <a:pt x="0" y="5774334"/>
                </a:lnTo>
                <a:lnTo>
                  <a:pt x="5295" y="5815647"/>
                </a:lnTo>
                <a:lnTo>
                  <a:pt x="21196" y="5854763"/>
                </a:lnTo>
                <a:lnTo>
                  <a:pt x="47701" y="5889498"/>
                </a:lnTo>
                <a:lnTo>
                  <a:pt x="82423" y="5915990"/>
                </a:lnTo>
                <a:lnTo>
                  <a:pt x="121539" y="5931890"/>
                </a:lnTo>
                <a:lnTo>
                  <a:pt x="162852" y="5937199"/>
                </a:lnTo>
                <a:lnTo>
                  <a:pt x="204165" y="5931890"/>
                </a:lnTo>
                <a:lnTo>
                  <a:pt x="243293" y="5915990"/>
                </a:lnTo>
                <a:lnTo>
                  <a:pt x="278015" y="5889498"/>
                </a:lnTo>
                <a:lnTo>
                  <a:pt x="304520" y="5854763"/>
                </a:lnTo>
                <a:lnTo>
                  <a:pt x="320421" y="5815647"/>
                </a:lnTo>
                <a:lnTo>
                  <a:pt x="325716" y="5774334"/>
                </a:lnTo>
                <a:close/>
              </a:path>
              <a:path w="331470" h="5937250">
                <a:moveTo>
                  <a:pt x="331406" y="162852"/>
                </a:moveTo>
                <a:lnTo>
                  <a:pt x="326097" y="121539"/>
                </a:lnTo>
                <a:lnTo>
                  <a:pt x="310197" y="82423"/>
                </a:lnTo>
                <a:lnTo>
                  <a:pt x="283705" y="47701"/>
                </a:lnTo>
                <a:lnTo>
                  <a:pt x="248970" y="21196"/>
                </a:lnTo>
                <a:lnTo>
                  <a:pt x="209854" y="5295"/>
                </a:lnTo>
                <a:lnTo>
                  <a:pt x="168541" y="0"/>
                </a:lnTo>
                <a:lnTo>
                  <a:pt x="127228" y="5295"/>
                </a:lnTo>
                <a:lnTo>
                  <a:pt x="88112" y="21196"/>
                </a:lnTo>
                <a:lnTo>
                  <a:pt x="53378" y="47701"/>
                </a:lnTo>
                <a:lnTo>
                  <a:pt x="26885" y="82423"/>
                </a:lnTo>
                <a:lnTo>
                  <a:pt x="10985" y="121539"/>
                </a:lnTo>
                <a:lnTo>
                  <a:pt x="5676" y="162852"/>
                </a:lnTo>
                <a:lnTo>
                  <a:pt x="10985" y="204165"/>
                </a:lnTo>
                <a:lnTo>
                  <a:pt x="26885" y="243281"/>
                </a:lnTo>
                <a:lnTo>
                  <a:pt x="53378" y="278015"/>
                </a:lnTo>
                <a:lnTo>
                  <a:pt x="88112" y="304507"/>
                </a:lnTo>
                <a:lnTo>
                  <a:pt x="127228" y="320408"/>
                </a:lnTo>
                <a:lnTo>
                  <a:pt x="168541" y="325704"/>
                </a:lnTo>
                <a:lnTo>
                  <a:pt x="209854" y="320408"/>
                </a:lnTo>
                <a:lnTo>
                  <a:pt x="248970" y="304507"/>
                </a:lnTo>
                <a:lnTo>
                  <a:pt x="283705" y="278015"/>
                </a:lnTo>
                <a:lnTo>
                  <a:pt x="310197" y="243281"/>
                </a:lnTo>
                <a:lnTo>
                  <a:pt x="326097" y="204165"/>
                </a:lnTo>
                <a:lnTo>
                  <a:pt x="331406" y="162852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743701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740487" y="1126310"/>
            <a:ext cx="2046280" cy="2700455"/>
            <a:chOff x="3826653" y="1848462"/>
            <a:chExt cx="4498975" cy="5937250"/>
          </a:xfrm>
        </p:grpSpPr>
        <p:sp>
          <p:nvSpPr>
            <p:cNvPr id="51" name="object 51"/>
            <p:cNvSpPr/>
            <p:nvPr/>
          </p:nvSpPr>
          <p:spPr>
            <a:xfrm>
              <a:off x="3919956" y="2225414"/>
              <a:ext cx="1390015" cy="768985"/>
            </a:xfrm>
            <a:custGeom>
              <a:avLst/>
              <a:gdLst/>
              <a:ahLst/>
              <a:cxnLst/>
              <a:rect l="l" t="t" r="r" b="b"/>
              <a:pathLst>
                <a:path w="1390014" h="768985">
                  <a:moveTo>
                    <a:pt x="325704" y="605904"/>
                  </a:moveTo>
                  <a:lnTo>
                    <a:pt x="320408" y="564591"/>
                  </a:lnTo>
                  <a:lnTo>
                    <a:pt x="304507" y="525475"/>
                  </a:lnTo>
                  <a:lnTo>
                    <a:pt x="278003" y="490753"/>
                  </a:lnTo>
                  <a:lnTo>
                    <a:pt x="243281" y="464248"/>
                  </a:lnTo>
                  <a:lnTo>
                    <a:pt x="204152" y="448348"/>
                  </a:lnTo>
                  <a:lnTo>
                    <a:pt x="162852" y="443052"/>
                  </a:lnTo>
                  <a:lnTo>
                    <a:pt x="121539" y="448348"/>
                  </a:lnTo>
                  <a:lnTo>
                    <a:pt x="82423" y="464248"/>
                  </a:lnTo>
                  <a:lnTo>
                    <a:pt x="47701" y="490753"/>
                  </a:lnTo>
                  <a:lnTo>
                    <a:pt x="21196" y="525475"/>
                  </a:lnTo>
                  <a:lnTo>
                    <a:pt x="5295" y="564591"/>
                  </a:lnTo>
                  <a:lnTo>
                    <a:pt x="0" y="605904"/>
                  </a:lnTo>
                  <a:lnTo>
                    <a:pt x="5295" y="647217"/>
                  </a:lnTo>
                  <a:lnTo>
                    <a:pt x="21196" y="686346"/>
                  </a:lnTo>
                  <a:lnTo>
                    <a:pt x="47701" y="721067"/>
                  </a:lnTo>
                  <a:lnTo>
                    <a:pt x="82423" y="747560"/>
                  </a:lnTo>
                  <a:lnTo>
                    <a:pt x="121539" y="763460"/>
                  </a:lnTo>
                  <a:lnTo>
                    <a:pt x="162852" y="768756"/>
                  </a:lnTo>
                  <a:lnTo>
                    <a:pt x="204152" y="763460"/>
                  </a:lnTo>
                  <a:lnTo>
                    <a:pt x="243281" y="747560"/>
                  </a:lnTo>
                  <a:lnTo>
                    <a:pt x="278003" y="721067"/>
                  </a:lnTo>
                  <a:lnTo>
                    <a:pt x="304507" y="686346"/>
                  </a:lnTo>
                  <a:lnTo>
                    <a:pt x="320408" y="647217"/>
                  </a:lnTo>
                  <a:lnTo>
                    <a:pt x="325704" y="605904"/>
                  </a:lnTo>
                  <a:close/>
                </a:path>
                <a:path w="1390014" h="768985">
                  <a:moveTo>
                    <a:pt x="1201420" y="518871"/>
                  </a:moveTo>
                  <a:lnTo>
                    <a:pt x="1196111" y="477558"/>
                  </a:lnTo>
                  <a:lnTo>
                    <a:pt x="1180211" y="438442"/>
                  </a:lnTo>
                  <a:lnTo>
                    <a:pt x="1153718" y="403720"/>
                  </a:lnTo>
                  <a:lnTo>
                    <a:pt x="1118984" y="377215"/>
                  </a:lnTo>
                  <a:lnTo>
                    <a:pt x="1079868" y="361315"/>
                  </a:lnTo>
                  <a:lnTo>
                    <a:pt x="1038555" y="356019"/>
                  </a:lnTo>
                  <a:lnTo>
                    <a:pt x="997242" y="361315"/>
                  </a:lnTo>
                  <a:lnTo>
                    <a:pt x="958126" y="377215"/>
                  </a:lnTo>
                  <a:lnTo>
                    <a:pt x="923391" y="403720"/>
                  </a:lnTo>
                  <a:lnTo>
                    <a:pt x="896899" y="438442"/>
                  </a:lnTo>
                  <a:lnTo>
                    <a:pt x="880999" y="477558"/>
                  </a:lnTo>
                  <a:lnTo>
                    <a:pt x="875703" y="518871"/>
                  </a:lnTo>
                  <a:lnTo>
                    <a:pt x="880999" y="560184"/>
                  </a:lnTo>
                  <a:lnTo>
                    <a:pt x="896899" y="599300"/>
                  </a:lnTo>
                  <a:lnTo>
                    <a:pt x="923391" y="634022"/>
                  </a:lnTo>
                  <a:lnTo>
                    <a:pt x="958126" y="660527"/>
                  </a:lnTo>
                  <a:lnTo>
                    <a:pt x="997242" y="676427"/>
                  </a:lnTo>
                  <a:lnTo>
                    <a:pt x="1038555" y="681723"/>
                  </a:lnTo>
                  <a:lnTo>
                    <a:pt x="1079868" y="676427"/>
                  </a:lnTo>
                  <a:lnTo>
                    <a:pt x="1118984" y="660527"/>
                  </a:lnTo>
                  <a:lnTo>
                    <a:pt x="1153718" y="634022"/>
                  </a:lnTo>
                  <a:lnTo>
                    <a:pt x="1180211" y="599300"/>
                  </a:lnTo>
                  <a:lnTo>
                    <a:pt x="1196111" y="560184"/>
                  </a:lnTo>
                  <a:lnTo>
                    <a:pt x="1201420" y="518871"/>
                  </a:lnTo>
                  <a:close/>
                </a:path>
                <a:path w="1390014" h="768985">
                  <a:moveTo>
                    <a:pt x="1389888" y="162864"/>
                  </a:moveTo>
                  <a:lnTo>
                    <a:pt x="1384592" y="121551"/>
                  </a:lnTo>
                  <a:lnTo>
                    <a:pt x="1368691" y="82435"/>
                  </a:lnTo>
                  <a:lnTo>
                    <a:pt x="1342186" y="47701"/>
                  </a:lnTo>
                  <a:lnTo>
                    <a:pt x="1307465" y="21209"/>
                  </a:lnTo>
                  <a:lnTo>
                    <a:pt x="1268349" y="5308"/>
                  </a:lnTo>
                  <a:lnTo>
                    <a:pt x="1227035" y="0"/>
                  </a:lnTo>
                  <a:lnTo>
                    <a:pt x="1185722" y="5308"/>
                  </a:lnTo>
                  <a:lnTo>
                    <a:pt x="1146606" y="21209"/>
                  </a:lnTo>
                  <a:lnTo>
                    <a:pt x="1111872" y="47701"/>
                  </a:lnTo>
                  <a:lnTo>
                    <a:pt x="1085367" y="82435"/>
                  </a:lnTo>
                  <a:lnTo>
                    <a:pt x="1069479" y="121551"/>
                  </a:lnTo>
                  <a:lnTo>
                    <a:pt x="1064171" y="162864"/>
                  </a:lnTo>
                  <a:lnTo>
                    <a:pt x="1069479" y="204165"/>
                  </a:lnTo>
                  <a:lnTo>
                    <a:pt x="1085367" y="243281"/>
                  </a:lnTo>
                  <a:lnTo>
                    <a:pt x="1111872" y="278015"/>
                  </a:lnTo>
                  <a:lnTo>
                    <a:pt x="1146606" y="304507"/>
                  </a:lnTo>
                  <a:lnTo>
                    <a:pt x="1185722" y="320408"/>
                  </a:lnTo>
                  <a:lnTo>
                    <a:pt x="1227035" y="325716"/>
                  </a:lnTo>
                  <a:lnTo>
                    <a:pt x="1268349" y="320408"/>
                  </a:lnTo>
                  <a:lnTo>
                    <a:pt x="1307465" y="304507"/>
                  </a:lnTo>
                  <a:lnTo>
                    <a:pt x="1342186" y="278015"/>
                  </a:lnTo>
                  <a:lnTo>
                    <a:pt x="1368691" y="243281"/>
                  </a:lnTo>
                  <a:lnTo>
                    <a:pt x="1384592" y="204165"/>
                  </a:lnTo>
                  <a:lnTo>
                    <a:pt x="1389888" y="162864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7224903" y="4026414"/>
              <a:ext cx="1101090" cy="1519555"/>
            </a:xfrm>
            <a:custGeom>
              <a:avLst/>
              <a:gdLst/>
              <a:ahLst/>
              <a:cxnLst/>
              <a:rect l="l" t="t" r="r" b="b"/>
              <a:pathLst>
                <a:path w="1101090" h="1519554">
                  <a:moveTo>
                    <a:pt x="325716" y="770166"/>
                  </a:moveTo>
                  <a:lnTo>
                    <a:pt x="320408" y="728853"/>
                  </a:lnTo>
                  <a:lnTo>
                    <a:pt x="304520" y="689737"/>
                  </a:lnTo>
                  <a:lnTo>
                    <a:pt x="278015" y="655015"/>
                  </a:lnTo>
                  <a:lnTo>
                    <a:pt x="243281" y="628510"/>
                  </a:lnTo>
                  <a:lnTo>
                    <a:pt x="204165" y="612609"/>
                  </a:lnTo>
                  <a:lnTo>
                    <a:pt x="162852" y="607314"/>
                  </a:lnTo>
                  <a:lnTo>
                    <a:pt x="121539" y="612609"/>
                  </a:lnTo>
                  <a:lnTo>
                    <a:pt x="82423" y="628510"/>
                  </a:lnTo>
                  <a:lnTo>
                    <a:pt x="47701" y="655015"/>
                  </a:lnTo>
                  <a:lnTo>
                    <a:pt x="21196" y="689737"/>
                  </a:lnTo>
                  <a:lnTo>
                    <a:pt x="5295" y="728853"/>
                  </a:lnTo>
                  <a:lnTo>
                    <a:pt x="0" y="770166"/>
                  </a:lnTo>
                  <a:lnTo>
                    <a:pt x="5295" y="811479"/>
                  </a:lnTo>
                  <a:lnTo>
                    <a:pt x="21196" y="850595"/>
                  </a:lnTo>
                  <a:lnTo>
                    <a:pt x="47701" y="885317"/>
                  </a:lnTo>
                  <a:lnTo>
                    <a:pt x="82423" y="911821"/>
                  </a:lnTo>
                  <a:lnTo>
                    <a:pt x="121539" y="927722"/>
                  </a:lnTo>
                  <a:lnTo>
                    <a:pt x="162852" y="933018"/>
                  </a:lnTo>
                  <a:lnTo>
                    <a:pt x="204165" y="927722"/>
                  </a:lnTo>
                  <a:lnTo>
                    <a:pt x="243281" y="911821"/>
                  </a:lnTo>
                  <a:lnTo>
                    <a:pt x="278015" y="885317"/>
                  </a:lnTo>
                  <a:lnTo>
                    <a:pt x="304520" y="850595"/>
                  </a:lnTo>
                  <a:lnTo>
                    <a:pt x="320408" y="811479"/>
                  </a:lnTo>
                  <a:lnTo>
                    <a:pt x="325716" y="770166"/>
                  </a:lnTo>
                  <a:close/>
                </a:path>
                <a:path w="1101090" h="1519554">
                  <a:moveTo>
                    <a:pt x="535127" y="1147114"/>
                  </a:moveTo>
                  <a:lnTo>
                    <a:pt x="529831" y="1105801"/>
                  </a:lnTo>
                  <a:lnTo>
                    <a:pt x="513930" y="1066685"/>
                  </a:lnTo>
                  <a:lnTo>
                    <a:pt x="487426" y="1031963"/>
                  </a:lnTo>
                  <a:lnTo>
                    <a:pt x="452704" y="1005459"/>
                  </a:lnTo>
                  <a:lnTo>
                    <a:pt x="413588" y="989558"/>
                  </a:lnTo>
                  <a:lnTo>
                    <a:pt x="372275" y="984262"/>
                  </a:lnTo>
                  <a:lnTo>
                    <a:pt x="330962" y="989558"/>
                  </a:lnTo>
                  <a:lnTo>
                    <a:pt x="291846" y="1005459"/>
                  </a:lnTo>
                  <a:lnTo>
                    <a:pt x="257111" y="1031963"/>
                  </a:lnTo>
                  <a:lnTo>
                    <a:pt x="230619" y="1066685"/>
                  </a:lnTo>
                  <a:lnTo>
                    <a:pt x="214718" y="1105801"/>
                  </a:lnTo>
                  <a:lnTo>
                    <a:pt x="209410" y="1147114"/>
                  </a:lnTo>
                  <a:lnTo>
                    <a:pt x="214718" y="1188427"/>
                  </a:lnTo>
                  <a:lnTo>
                    <a:pt x="230619" y="1227543"/>
                  </a:lnTo>
                  <a:lnTo>
                    <a:pt x="257111" y="1262265"/>
                  </a:lnTo>
                  <a:lnTo>
                    <a:pt x="291846" y="1288770"/>
                  </a:lnTo>
                  <a:lnTo>
                    <a:pt x="330962" y="1304671"/>
                  </a:lnTo>
                  <a:lnTo>
                    <a:pt x="372275" y="1309966"/>
                  </a:lnTo>
                  <a:lnTo>
                    <a:pt x="413588" y="1304671"/>
                  </a:lnTo>
                  <a:lnTo>
                    <a:pt x="452704" y="1288770"/>
                  </a:lnTo>
                  <a:lnTo>
                    <a:pt x="487426" y="1262265"/>
                  </a:lnTo>
                  <a:lnTo>
                    <a:pt x="513930" y="1227543"/>
                  </a:lnTo>
                  <a:lnTo>
                    <a:pt x="529831" y="1188427"/>
                  </a:lnTo>
                  <a:lnTo>
                    <a:pt x="535127" y="1147114"/>
                  </a:lnTo>
                  <a:close/>
                </a:path>
                <a:path w="1101090" h="1519554">
                  <a:moveTo>
                    <a:pt x="577011" y="414147"/>
                  </a:moveTo>
                  <a:lnTo>
                    <a:pt x="571715" y="372846"/>
                  </a:lnTo>
                  <a:lnTo>
                    <a:pt x="555815" y="333730"/>
                  </a:lnTo>
                  <a:lnTo>
                    <a:pt x="529310" y="298996"/>
                  </a:lnTo>
                  <a:lnTo>
                    <a:pt x="494588" y="272503"/>
                  </a:lnTo>
                  <a:lnTo>
                    <a:pt x="455472" y="256603"/>
                  </a:lnTo>
                  <a:lnTo>
                    <a:pt x="414159" y="251294"/>
                  </a:lnTo>
                  <a:lnTo>
                    <a:pt x="372846" y="256603"/>
                  </a:lnTo>
                  <a:lnTo>
                    <a:pt x="333730" y="272503"/>
                  </a:lnTo>
                  <a:lnTo>
                    <a:pt x="298996" y="298996"/>
                  </a:lnTo>
                  <a:lnTo>
                    <a:pt x="272503" y="333730"/>
                  </a:lnTo>
                  <a:lnTo>
                    <a:pt x="256603" y="372846"/>
                  </a:lnTo>
                  <a:lnTo>
                    <a:pt x="251294" y="414147"/>
                  </a:lnTo>
                  <a:lnTo>
                    <a:pt x="256603" y="455460"/>
                  </a:lnTo>
                  <a:lnTo>
                    <a:pt x="272503" y="494576"/>
                  </a:lnTo>
                  <a:lnTo>
                    <a:pt x="298996" y="529310"/>
                  </a:lnTo>
                  <a:lnTo>
                    <a:pt x="333730" y="555802"/>
                  </a:lnTo>
                  <a:lnTo>
                    <a:pt x="372846" y="571703"/>
                  </a:lnTo>
                  <a:lnTo>
                    <a:pt x="414159" y="577011"/>
                  </a:lnTo>
                  <a:lnTo>
                    <a:pt x="455472" y="571703"/>
                  </a:lnTo>
                  <a:lnTo>
                    <a:pt x="494588" y="555802"/>
                  </a:lnTo>
                  <a:lnTo>
                    <a:pt x="529310" y="529310"/>
                  </a:lnTo>
                  <a:lnTo>
                    <a:pt x="555815" y="494576"/>
                  </a:lnTo>
                  <a:lnTo>
                    <a:pt x="571715" y="455460"/>
                  </a:lnTo>
                  <a:lnTo>
                    <a:pt x="577011" y="414147"/>
                  </a:lnTo>
                  <a:close/>
                </a:path>
                <a:path w="1101090" h="1519554">
                  <a:moveTo>
                    <a:pt x="1079614" y="162852"/>
                  </a:moveTo>
                  <a:lnTo>
                    <a:pt x="1074318" y="121539"/>
                  </a:lnTo>
                  <a:lnTo>
                    <a:pt x="1058418" y="82423"/>
                  </a:lnTo>
                  <a:lnTo>
                    <a:pt x="1031913" y="47701"/>
                  </a:lnTo>
                  <a:lnTo>
                    <a:pt x="997191" y="21196"/>
                  </a:lnTo>
                  <a:lnTo>
                    <a:pt x="958075" y="5295"/>
                  </a:lnTo>
                  <a:lnTo>
                    <a:pt x="916762" y="0"/>
                  </a:lnTo>
                  <a:lnTo>
                    <a:pt x="875449" y="5295"/>
                  </a:lnTo>
                  <a:lnTo>
                    <a:pt x="836333" y="21196"/>
                  </a:lnTo>
                  <a:lnTo>
                    <a:pt x="801598" y="47701"/>
                  </a:lnTo>
                  <a:lnTo>
                    <a:pt x="775106" y="82423"/>
                  </a:lnTo>
                  <a:lnTo>
                    <a:pt x="759206" y="121539"/>
                  </a:lnTo>
                  <a:lnTo>
                    <a:pt x="753897" y="162852"/>
                  </a:lnTo>
                  <a:lnTo>
                    <a:pt x="759206" y="204165"/>
                  </a:lnTo>
                  <a:lnTo>
                    <a:pt x="775106" y="243281"/>
                  </a:lnTo>
                  <a:lnTo>
                    <a:pt x="801598" y="278003"/>
                  </a:lnTo>
                  <a:lnTo>
                    <a:pt x="836333" y="304507"/>
                  </a:lnTo>
                  <a:lnTo>
                    <a:pt x="875449" y="320408"/>
                  </a:lnTo>
                  <a:lnTo>
                    <a:pt x="916762" y="325704"/>
                  </a:lnTo>
                  <a:lnTo>
                    <a:pt x="958075" y="320408"/>
                  </a:lnTo>
                  <a:lnTo>
                    <a:pt x="997191" y="304507"/>
                  </a:lnTo>
                  <a:lnTo>
                    <a:pt x="1031913" y="278003"/>
                  </a:lnTo>
                  <a:lnTo>
                    <a:pt x="1058418" y="243281"/>
                  </a:lnTo>
                  <a:lnTo>
                    <a:pt x="1074318" y="204165"/>
                  </a:lnTo>
                  <a:lnTo>
                    <a:pt x="1079614" y="162852"/>
                  </a:lnTo>
                  <a:close/>
                </a:path>
                <a:path w="1101090" h="1519554">
                  <a:moveTo>
                    <a:pt x="1100556" y="1356537"/>
                  </a:moveTo>
                  <a:lnTo>
                    <a:pt x="1095260" y="1315224"/>
                  </a:lnTo>
                  <a:lnTo>
                    <a:pt x="1079360" y="1276108"/>
                  </a:lnTo>
                  <a:lnTo>
                    <a:pt x="1052855" y="1241374"/>
                  </a:lnTo>
                  <a:lnTo>
                    <a:pt x="1018133" y="1214882"/>
                  </a:lnTo>
                  <a:lnTo>
                    <a:pt x="979017" y="1198981"/>
                  </a:lnTo>
                  <a:lnTo>
                    <a:pt x="937704" y="1193673"/>
                  </a:lnTo>
                  <a:lnTo>
                    <a:pt x="896391" y="1198981"/>
                  </a:lnTo>
                  <a:lnTo>
                    <a:pt x="857275" y="1214882"/>
                  </a:lnTo>
                  <a:lnTo>
                    <a:pt x="822540" y="1241374"/>
                  </a:lnTo>
                  <a:lnTo>
                    <a:pt x="796036" y="1276108"/>
                  </a:lnTo>
                  <a:lnTo>
                    <a:pt x="780148" y="1315224"/>
                  </a:lnTo>
                  <a:lnTo>
                    <a:pt x="774839" y="1356537"/>
                  </a:lnTo>
                  <a:lnTo>
                    <a:pt x="780148" y="1397838"/>
                  </a:lnTo>
                  <a:lnTo>
                    <a:pt x="796036" y="1436954"/>
                  </a:lnTo>
                  <a:lnTo>
                    <a:pt x="822540" y="1471688"/>
                  </a:lnTo>
                  <a:lnTo>
                    <a:pt x="857275" y="1498180"/>
                  </a:lnTo>
                  <a:lnTo>
                    <a:pt x="896391" y="1514081"/>
                  </a:lnTo>
                  <a:lnTo>
                    <a:pt x="937704" y="1519389"/>
                  </a:lnTo>
                  <a:lnTo>
                    <a:pt x="979017" y="1514081"/>
                  </a:lnTo>
                  <a:lnTo>
                    <a:pt x="1018133" y="1498180"/>
                  </a:lnTo>
                  <a:lnTo>
                    <a:pt x="1052855" y="1471688"/>
                  </a:lnTo>
                  <a:lnTo>
                    <a:pt x="1079360" y="1436954"/>
                  </a:lnTo>
                  <a:lnTo>
                    <a:pt x="1095260" y="1397838"/>
                  </a:lnTo>
                  <a:lnTo>
                    <a:pt x="1100556" y="1356537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3978923" y="6623195"/>
              <a:ext cx="1205865" cy="802005"/>
            </a:xfrm>
            <a:custGeom>
              <a:avLst/>
              <a:gdLst/>
              <a:ahLst/>
              <a:cxnLst/>
              <a:rect l="l" t="t" r="r" b="b"/>
              <a:pathLst>
                <a:path w="1205864" h="802004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1205864" h="802004">
                  <a:moveTo>
                    <a:pt x="1142453" y="283070"/>
                  </a:moveTo>
                  <a:lnTo>
                    <a:pt x="1137145" y="241757"/>
                  </a:lnTo>
                  <a:lnTo>
                    <a:pt x="1121244" y="202641"/>
                  </a:lnTo>
                  <a:lnTo>
                    <a:pt x="1094752" y="167906"/>
                  </a:lnTo>
                  <a:lnTo>
                    <a:pt x="1060018" y="141414"/>
                  </a:lnTo>
                  <a:lnTo>
                    <a:pt x="1020902" y="125514"/>
                  </a:lnTo>
                  <a:lnTo>
                    <a:pt x="979589" y="120218"/>
                  </a:lnTo>
                  <a:lnTo>
                    <a:pt x="938276" y="125514"/>
                  </a:lnTo>
                  <a:lnTo>
                    <a:pt x="899160" y="141414"/>
                  </a:lnTo>
                  <a:lnTo>
                    <a:pt x="864425" y="167906"/>
                  </a:lnTo>
                  <a:lnTo>
                    <a:pt x="837933" y="202641"/>
                  </a:lnTo>
                  <a:lnTo>
                    <a:pt x="822032" y="241757"/>
                  </a:lnTo>
                  <a:lnTo>
                    <a:pt x="816737" y="283070"/>
                  </a:lnTo>
                  <a:lnTo>
                    <a:pt x="822032" y="324383"/>
                  </a:lnTo>
                  <a:lnTo>
                    <a:pt x="837933" y="363499"/>
                  </a:lnTo>
                  <a:lnTo>
                    <a:pt x="864425" y="398233"/>
                  </a:lnTo>
                  <a:lnTo>
                    <a:pt x="899160" y="424726"/>
                  </a:lnTo>
                  <a:lnTo>
                    <a:pt x="938276" y="440626"/>
                  </a:lnTo>
                  <a:lnTo>
                    <a:pt x="979589" y="445922"/>
                  </a:lnTo>
                  <a:lnTo>
                    <a:pt x="1020902" y="440626"/>
                  </a:lnTo>
                  <a:lnTo>
                    <a:pt x="1060018" y="424726"/>
                  </a:lnTo>
                  <a:lnTo>
                    <a:pt x="1094752" y="398233"/>
                  </a:lnTo>
                  <a:lnTo>
                    <a:pt x="1121244" y="363499"/>
                  </a:lnTo>
                  <a:lnTo>
                    <a:pt x="1137145" y="324383"/>
                  </a:lnTo>
                  <a:lnTo>
                    <a:pt x="1142453" y="283070"/>
                  </a:lnTo>
                  <a:close/>
                </a:path>
                <a:path w="1205864" h="802004">
                  <a:moveTo>
                    <a:pt x="1205280" y="639076"/>
                  </a:moveTo>
                  <a:lnTo>
                    <a:pt x="1199972" y="597763"/>
                  </a:lnTo>
                  <a:lnTo>
                    <a:pt x="1184071" y="558647"/>
                  </a:lnTo>
                  <a:lnTo>
                    <a:pt x="1157579" y="523925"/>
                  </a:lnTo>
                  <a:lnTo>
                    <a:pt x="1122845" y="497420"/>
                  </a:lnTo>
                  <a:lnTo>
                    <a:pt x="1083729" y="481520"/>
                  </a:lnTo>
                  <a:lnTo>
                    <a:pt x="1042416" y="476224"/>
                  </a:lnTo>
                  <a:lnTo>
                    <a:pt x="1001102" y="481520"/>
                  </a:lnTo>
                  <a:lnTo>
                    <a:pt x="961986" y="497420"/>
                  </a:lnTo>
                  <a:lnTo>
                    <a:pt x="927252" y="523925"/>
                  </a:lnTo>
                  <a:lnTo>
                    <a:pt x="900760" y="558647"/>
                  </a:lnTo>
                  <a:lnTo>
                    <a:pt x="884859" y="597763"/>
                  </a:lnTo>
                  <a:lnTo>
                    <a:pt x="879551" y="639076"/>
                  </a:lnTo>
                  <a:lnTo>
                    <a:pt x="884859" y="680389"/>
                  </a:lnTo>
                  <a:lnTo>
                    <a:pt x="900760" y="719518"/>
                  </a:lnTo>
                  <a:lnTo>
                    <a:pt x="927252" y="754240"/>
                  </a:lnTo>
                  <a:lnTo>
                    <a:pt x="961986" y="780732"/>
                  </a:lnTo>
                  <a:lnTo>
                    <a:pt x="1001102" y="796632"/>
                  </a:lnTo>
                  <a:lnTo>
                    <a:pt x="1042416" y="801928"/>
                  </a:lnTo>
                  <a:lnTo>
                    <a:pt x="1083729" y="796632"/>
                  </a:lnTo>
                  <a:lnTo>
                    <a:pt x="1122845" y="780732"/>
                  </a:lnTo>
                  <a:lnTo>
                    <a:pt x="1157579" y="754240"/>
                  </a:lnTo>
                  <a:lnTo>
                    <a:pt x="1184071" y="719518"/>
                  </a:lnTo>
                  <a:lnTo>
                    <a:pt x="1199972" y="680389"/>
                  </a:lnTo>
                  <a:lnTo>
                    <a:pt x="1205280" y="639076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7387768" y="6529291"/>
              <a:ext cx="930910" cy="855980"/>
            </a:xfrm>
            <a:custGeom>
              <a:avLst/>
              <a:gdLst/>
              <a:ahLst/>
              <a:cxnLst/>
              <a:rect l="l" t="t" r="r" b="b"/>
              <a:pathLst>
                <a:path w="930909" h="855979">
                  <a:moveTo>
                    <a:pt x="325704" y="693064"/>
                  </a:moveTo>
                  <a:lnTo>
                    <a:pt x="320408" y="651751"/>
                  </a:lnTo>
                  <a:lnTo>
                    <a:pt x="304507" y="612622"/>
                  </a:lnTo>
                  <a:lnTo>
                    <a:pt x="278003" y="577900"/>
                  </a:lnTo>
                  <a:lnTo>
                    <a:pt x="243281" y="551395"/>
                  </a:lnTo>
                  <a:lnTo>
                    <a:pt x="204165" y="535495"/>
                  </a:lnTo>
                  <a:lnTo>
                    <a:pt x="162852" y="530199"/>
                  </a:lnTo>
                  <a:lnTo>
                    <a:pt x="121539" y="535495"/>
                  </a:lnTo>
                  <a:lnTo>
                    <a:pt x="82423" y="551395"/>
                  </a:lnTo>
                  <a:lnTo>
                    <a:pt x="47701" y="577900"/>
                  </a:lnTo>
                  <a:lnTo>
                    <a:pt x="21196" y="612622"/>
                  </a:lnTo>
                  <a:lnTo>
                    <a:pt x="5295" y="651751"/>
                  </a:lnTo>
                  <a:lnTo>
                    <a:pt x="0" y="693064"/>
                  </a:lnTo>
                  <a:lnTo>
                    <a:pt x="5295" y="734377"/>
                  </a:lnTo>
                  <a:lnTo>
                    <a:pt x="21196" y="773493"/>
                  </a:lnTo>
                  <a:lnTo>
                    <a:pt x="47701" y="808215"/>
                  </a:lnTo>
                  <a:lnTo>
                    <a:pt x="82423" y="834720"/>
                  </a:lnTo>
                  <a:lnTo>
                    <a:pt x="121539" y="850607"/>
                  </a:lnTo>
                  <a:lnTo>
                    <a:pt x="162852" y="855916"/>
                  </a:lnTo>
                  <a:lnTo>
                    <a:pt x="204165" y="850607"/>
                  </a:lnTo>
                  <a:lnTo>
                    <a:pt x="243281" y="834720"/>
                  </a:lnTo>
                  <a:lnTo>
                    <a:pt x="278003" y="808215"/>
                  </a:lnTo>
                  <a:lnTo>
                    <a:pt x="304507" y="773493"/>
                  </a:lnTo>
                  <a:lnTo>
                    <a:pt x="320408" y="734377"/>
                  </a:lnTo>
                  <a:lnTo>
                    <a:pt x="325704" y="693064"/>
                  </a:lnTo>
                  <a:close/>
                </a:path>
                <a:path w="930909" h="855979">
                  <a:moveTo>
                    <a:pt x="930592" y="162852"/>
                  </a:moveTo>
                  <a:lnTo>
                    <a:pt x="925296" y="121539"/>
                  </a:lnTo>
                  <a:lnTo>
                    <a:pt x="909396" y="82423"/>
                  </a:lnTo>
                  <a:lnTo>
                    <a:pt x="882904" y="47701"/>
                  </a:lnTo>
                  <a:lnTo>
                    <a:pt x="848182" y="21196"/>
                  </a:lnTo>
                  <a:lnTo>
                    <a:pt x="809066" y="5295"/>
                  </a:lnTo>
                  <a:lnTo>
                    <a:pt x="767753" y="0"/>
                  </a:lnTo>
                  <a:lnTo>
                    <a:pt x="726440" y="5295"/>
                  </a:lnTo>
                  <a:lnTo>
                    <a:pt x="687311" y="21196"/>
                  </a:lnTo>
                  <a:lnTo>
                    <a:pt x="652589" y="47701"/>
                  </a:lnTo>
                  <a:lnTo>
                    <a:pt x="626084" y="82423"/>
                  </a:lnTo>
                  <a:lnTo>
                    <a:pt x="610184" y="121539"/>
                  </a:lnTo>
                  <a:lnTo>
                    <a:pt x="604888" y="162852"/>
                  </a:lnTo>
                  <a:lnTo>
                    <a:pt x="610184" y="204165"/>
                  </a:lnTo>
                  <a:lnTo>
                    <a:pt x="626084" y="243281"/>
                  </a:lnTo>
                  <a:lnTo>
                    <a:pt x="652589" y="278003"/>
                  </a:lnTo>
                  <a:lnTo>
                    <a:pt x="687311" y="304507"/>
                  </a:lnTo>
                  <a:lnTo>
                    <a:pt x="726440" y="320408"/>
                  </a:lnTo>
                  <a:lnTo>
                    <a:pt x="767753" y="325704"/>
                  </a:lnTo>
                  <a:lnTo>
                    <a:pt x="809066" y="320408"/>
                  </a:lnTo>
                  <a:lnTo>
                    <a:pt x="848182" y="304507"/>
                  </a:lnTo>
                  <a:lnTo>
                    <a:pt x="882904" y="278003"/>
                  </a:lnTo>
                  <a:lnTo>
                    <a:pt x="909396" y="243281"/>
                  </a:lnTo>
                  <a:lnTo>
                    <a:pt x="925296" y="204165"/>
                  </a:lnTo>
                  <a:lnTo>
                    <a:pt x="93059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7434313" y="2227903"/>
              <a:ext cx="844550" cy="936625"/>
            </a:xfrm>
            <a:custGeom>
              <a:avLst/>
              <a:gdLst/>
              <a:ahLst/>
              <a:cxnLst/>
              <a:rect l="l" t="t" r="r" b="b"/>
              <a:pathLst>
                <a:path w="844550" h="936625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844550" h="936625">
                  <a:moveTo>
                    <a:pt x="843940" y="773620"/>
                  </a:moveTo>
                  <a:lnTo>
                    <a:pt x="838631" y="732307"/>
                  </a:lnTo>
                  <a:lnTo>
                    <a:pt x="822731" y="693191"/>
                  </a:lnTo>
                  <a:lnTo>
                    <a:pt x="796239" y="658469"/>
                  </a:lnTo>
                  <a:lnTo>
                    <a:pt x="761504" y="631964"/>
                  </a:lnTo>
                  <a:lnTo>
                    <a:pt x="722388" y="616064"/>
                  </a:lnTo>
                  <a:lnTo>
                    <a:pt x="681075" y="610768"/>
                  </a:lnTo>
                  <a:lnTo>
                    <a:pt x="639762" y="616064"/>
                  </a:lnTo>
                  <a:lnTo>
                    <a:pt x="600646" y="631964"/>
                  </a:lnTo>
                  <a:lnTo>
                    <a:pt x="565924" y="658469"/>
                  </a:lnTo>
                  <a:lnTo>
                    <a:pt x="539419" y="693191"/>
                  </a:lnTo>
                  <a:lnTo>
                    <a:pt x="523519" y="732307"/>
                  </a:lnTo>
                  <a:lnTo>
                    <a:pt x="518223" y="773620"/>
                  </a:lnTo>
                  <a:lnTo>
                    <a:pt x="523519" y="814933"/>
                  </a:lnTo>
                  <a:lnTo>
                    <a:pt x="539419" y="854049"/>
                  </a:lnTo>
                  <a:lnTo>
                    <a:pt x="565924" y="888771"/>
                  </a:lnTo>
                  <a:lnTo>
                    <a:pt x="600646" y="915276"/>
                  </a:lnTo>
                  <a:lnTo>
                    <a:pt x="639762" y="931176"/>
                  </a:lnTo>
                  <a:lnTo>
                    <a:pt x="681075" y="936472"/>
                  </a:lnTo>
                  <a:lnTo>
                    <a:pt x="722388" y="931176"/>
                  </a:lnTo>
                  <a:lnTo>
                    <a:pt x="761504" y="915276"/>
                  </a:lnTo>
                  <a:lnTo>
                    <a:pt x="796239" y="888771"/>
                  </a:lnTo>
                  <a:lnTo>
                    <a:pt x="822731" y="854049"/>
                  </a:lnTo>
                  <a:lnTo>
                    <a:pt x="838631" y="814933"/>
                  </a:lnTo>
                  <a:lnTo>
                    <a:pt x="843940" y="77362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50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981396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257359" y="1126310"/>
            <a:ext cx="2535251" cy="2700455"/>
            <a:chOff x="2764444" y="1848462"/>
            <a:chExt cx="5574030" cy="5937250"/>
          </a:xfrm>
        </p:grpSpPr>
        <p:sp>
          <p:nvSpPr>
            <p:cNvPr id="51" name="object 51"/>
            <p:cNvSpPr/>
            <p:nvPr/>
          </p:nvSpPr>
          <p:spPr>
            <a:xfrm>
              <a:off x="2860891" y="2221655"/>
              <a:ext cx="4976495" cy="2455545"/>
            </a:xfrm>
            <a:custGeom>
              <a:avLst/>
              <a:gdLst/>
              <a:ahLst/>
              <a:cxnLst/>
              <a:rect l="l" t="t" r="r" b="b"/>
              <a:pathLst>
                <a:path w="4976495" h="2455545">
                  <a:moveTo>
                    <a:pt x="325704" y="2172284"/>
                  </a:moveTo>
                  <a:lnTo>
                    <a:pt x="320408" y="2130971"/>
                  </a:lnTo>
                  <a:lnTo>
                    <a:pt x="304507" y="2091855"/>
                  </a:lnTo>
                  <a:lnTo>
                    <a:pt x="278003" y="2057133"/>
                  </a:lnTo>
                  <a:lnTo>
                    <a:pt x="243281" y="2030628"/>
                  </a:lnTo>
                  <a:lnTo>
                    <a:pt x="204165" y="2014728"/>
                  </a:lnTo>
                  <a:lnTo>
                    <a:pt x="162852" y="2009432"/>
                  </a:lnTo>
                  <a:lnTo>
                    <a:pt x="121539" y="2014728"/>
                  </a:lnTo>
                  <a:lnTo>
                    <a:pt x="82423" y="2030628"/>
                  </a:lnTo>
                  <a:lnTo>
                    <a:pt x="47701" y="2057133"/>
                  </a:lnTo>
                  <a:lnTo>
                    <a:pt x="21196" y="2091855"/>
                  </a:lnTo>
                  <a:lnTo>
                    <a:pt x="5295" y="2130971"/>
                  </a:lnTo>
                  <a:lnTo>
                    <a:pt x="0" y="2172284"/>
                  </a:lnTo>
                  <a:lnTo>
                    <a:pt x="5295" y="2213597"/>
                  </a:lnTo>
                  <a:lnTo>
                    <a:pt x="21196" y="2252713"/>
                  </a:lnTo>
                  <a:lnTo>
                    <a:pt x="47701" y="2287435"/>
                  </a:lnTo>
                  <a:lnTo>
                    <a:pt x="82423" y="2313940"/>
                  </a:lnTo>
                  <a:lnTo>
                    <a:pt x="121539" y="2329840"/>
                  </a:lnTo>
                  <a:lnTo>
                    <a:pt x="162852" y="2335136"/>
                  </a:lnTo>
                  <a:lnTo>
                    <a:pt x="204165" y="2329840"/>
                  </a:lnTo>
                  <a:lnTo>
                    <a:pt x="243281" y="2313940"/>
                  </a:lnTo>
                  <a:lnTo>
                    <a:pt x="278003" y="2287435"/>
                  </a:lnTo>
                  <a:lnTo>
                    <a:pt x="304507" y="2252713"/>
                  </a:lnTo>
                  <a:lnTo>
                    <a:pt x="320408" y="2213597"/>
                  </a:lnTo>
                  <a:lnTo>
                    <a:pt x="325704" y="2172284"/>
                  </a:lnTo>
                  <a:close/>
                </a:path>
                <a:path w="4976495" h="2455545">
                  <a:moveTo>
                    <a:pt x="4922761" y="162852"/>
                  </a:moveTo>
                  <a:lnTo>
                    <a:pt x="4917452" y="121539"/>
                  </a:lnTo>
                  <a:lnTo>
                    <a:pt x="4901552" y="82423"/>
                  </a:lnTo>
                  <a:lnTo>
                    <a:pt x="4875060" y="47701"/>
                  </a:lnTo>
                  <a:lnTo>
                    <a:pt x="4840325" y="21196"/>
                  </a:lnTo>
                  <a:lnTo>
                    <a:pt x="4801209" y="5295"/>
                  </a:lnTo>
                  <a:lnTo>
                    <a:pt x="4759896" y="0"/>
                  </a:lnTo>
                  <a:lnTo>
                    <a:pt x="4718583" y="5295"/>
                  </a:lnTo>
                  <a:lnTo>
                    <a:pt x="4679467" y="21196"/>
                  </a:lnTo>
                  <a:lnTo>
                    <a:pt x="4644733" y="47701"/>
                  </a:lnTo>
                  <a:lnTo>
                    <a:pt x="4618240" y="82423"/>
                  </a:lnTo>
                  <a:lnTo>
                    <a:pt x="4602340" y="121539"/>
                  </a:lnTo>
                  <a:lnTo>
                    <a:pt x="4597044" y="162852"/>
                  </a:lnTo>
                  <a:lnTo>
                    <a:pt x="4602340" y="204165"/>
                  </a:lnTo>
                  <a:lnTo>
                    <a:pt x="4618240" y="243281"/>
                  </a:lnTo>
                  <a:lnTo>
                    <a:pt x="4644733" y="278015"/>
                  </a:lnTo>
                  <a:lnTo>
                    <a:pt x="4679467" y="304507"/>
                  </a:lnTo>
                  <a:lnTo>
                    <a:pt x="4718583" y="320408"/>
                  </a:lnTo>
                  <a:lnTo>
                    <a:pt x="4759896" y="325716"/>
                  </a:lnTo>
                  <a:lnTo>
                    <a:pt x="4801209" y="320408"/>
                  </a:lnTo>
                  <a:lnTo>
                    <a:pt x="4840325" y="304507"/>
                  </a:lnTo>
                  <a:lnTo>
                    <a:pt x="4875060" y="278015"/>
                  </a:lnTo>
                  <a:lnTo>
                    <a:pt x="4901552" y="243281"/>
                  </a:lnTo>
                  <a:lnTo>
                    <a:pt x="4917452" y="204165"/>
                  </a:lnTo>
                  <a:lnTo>
                    <a:pt x="4922761" y="162852"/>
                  </a:lnTo>
                  <a:close/>
                </a:path>
                <a:path w="4976495" h="2455545">
                  <a:moveTo>
                    <a:pt x="4976419" y="2292286"/>
                  </a:moveTo>
                  <a:lnTo>
                    <a:pt x="4971123" y="2250973"/>
                  </a:lnTo>
                  <a:lnTo>
                    <a:pt x="4955222" y="2211857"/>
                  </a:lnTo>
                  <a:lnTo>
                    <a:pt x="4928717" y="2177123"/>
                  </a:lnTo>
                  <a:lnTo>
                    <a:pt x="4893996" y="2150630"/>
                  </a:lnTo>
                  <a:lnTo>
                    <a:pt x="4854880" y="2134730"/>
                  </a:lnTo>
                  <a:lnTo>
                    <a:pt x="4813566" y="2129434"/>
                  </a:lnTo>
                  <a:lnTo>
                    <a:pt x="4772241" y="2134730"/>
                  </a:lnTo>
                  <a:lnTo>
                    <a:pt x="4733125" y="2150630"/>
                  </a:lnTo>
                  <a:lnTo>
                    <a:pt x="4698403" y="2177123"/>
                  </a:lnTo>
                  <a:lnTo>
                    <a:pt x="4671898" y="2211857"/>
                  </a:lnTo>
                  <a:lnTo>
                    <a:pt x="4655998" y="2250973"/>
                  </a:lnTo>
                  <a:lnTo>
                    <a:pt x="4650702" y="2292286"/>
                  </a:lnTo>
                  <a:lnTo>
                    <a:pt x="4655998" y="2333599"/>
                  </a:lnTo>
                  <a:lnTo>
                    <a:pt x="4671898" y="2372715"/>
                  </a:lnTo>
                  <a:lnTo>
                    <a:pt x="4698403" y="2407450"/>
                  </a:lnTo>
                  <a:lnTo>
                    <a:pt x="4733125" y="2433942"/>
                  </a:lnTo>
                  <a:lnTo>
                    <a:pt x="4772241" y="2449842"/>
                  </a:lnTo>
                  <a:lnTo>
                    <a:pt x="4813566" y="2455151"/>
                  </a:lnTo>
                  <a:lnTo>
                    <a:pt x="4854880" y="2449842"/>
                  </a:lnTo>
                  <a:lnTo>
                    <a:pt x="4893996" y="2433942"/>
                  </a:lnTo>
                  <a:lnTo>
                    <a:pt x="4928717" y="2407450"/>
                  </a:lnTo>
                  <a:lnTo>
                    <a:pt x="4955222" y="2372715"/>
                  </a:lnTo>
                  <a:lnTo>
                    <a:pt x="4971123" y="2333599"/>
                  </a:lnTo>
                  <a:lnTo>
                    <a:pt x="4976419" y="2292286"/>
                  </a:lnTo>
                  <a:close/>
                </a:path>
              </a:pathLst>
            </a:custGeom>
            <a:solidFill>
              <a:srgbClr val="FF2F92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3073006" y="2599581"/>
              <a:ext cx="5236845" cy="4464050"/>
            </a:xfrm>
            <a:custGeom>
              <a:avLst/>
              <a:gdLst/>
              <a:ahLst/>
              <a:cxnLst/>
              <a:rect l="l" t="t" r="r" b="b"/>
              <a:pathLst>
                <a:path w="5236845" h="4464050">
                  <a:moveTo>
                    <a:pt x="325704" y="2201570"/>
                  </a:moveTo>
                  <a:lnTo>
                    <a:pt x="320408" y="2160257"/>
                  </a:lnTo>
                  <a:lnTo>
                    <a:pt x="304507" y="2121141"/>
                  </a:lnTo>
                  <a:lnTo>
                    <a:pt x="278003" y="2086419"/>
                  </a:lnTo>
                  <a:lnTo>
                    <a:pt x="243281" y="2059914"/>
                  </a:lnTo>
                  <a:lnTo>
                    <a:pt x="204165" y="2044014"/>
                  </a:lnTo>
                  <a:lnTo>
                    <a:pt x="162852" y="2038718"/>
                  </a:lnTo>
                  <a:lnTo>
                    <a:pt x="121539" y="2044014"/>
                  </a:lnTo>
                  <a:lnTo>
                    <a:pt x="82423" y="2059914"/>
                  </a:lnTo>
                  <a:lnTo>
                    <a:pt x="47701" y="2086419"/>
                  </a:lnTo>
                  <a:lnTo>
                    <a:pt x="21196" y="2121141"/>
                  </a:lnTo>
                  <a:lnTo>
                    <a:pt x="5295" y="2160257"/>
                  </a:lnTo>
                  <a:lnTo>
                    <a:pt x="0" y="2201570"/>
                  </a:lnTo>
                  <a:lnTo>
                    <a:pt x="5295" y="2242896"/>
                  </a:lnTo>
                  <a:lnTo>
                    <a:pt x="21196" y="2282012"/>
                  </a:lnTo>
                  <a:lnTo>
                    <a:pt x="47701" y="2316734"/>
                  </a:lnTo>
                  <a:lnTo>
                    <a:pt x="82423" y="2343239"/>
                  </a:lnTo>
                  <a:lnTo>
                    <a:pt x="121539" y="2359139"/>
                  </a:lnTo>
                  <a:lnTo>
                    <a:pt x="162852" y="2364435"/>
                  </a:lnTo>
                  <a:lnTo>
                    <a:pt x="204165" y="2359139"/>
                  </a:lnTo>
                  <a:lnTo>
                    <a:pt x="243281" y="2343239"/>
                  </a:lnTo>
                  <a:lnTo>
                    <a:pt x="278003" y="2316734"/>
                  </a:lnTo>
                  <a:lnTo>
                    <a:pt x="304507" y="2282012"/>
                  </a:lnTo>
                  <a:lnTo>
                    <a:pt x="320408" y="2242896"/>
                  </a:lnTo>
                  <a:lnTo>
                    <a:pt x="325704" y="2201570"/>
                  </a:lnTo>
                  <a:close/>
                </a:path>
                <a:path w="5236845" h="4464050">
                  <a:moveTo>
                    <a:pt x="2036381" y="4300664"/>
                  </a:moveTo>
                  <a:lnTo>
                    <a:pt x="2031085" y="4259351"/>
                  </a:lnTo>
                  <a:lnTo>
                    <a:pt x="2015185" y="4220235"/>
                  </a:lnTo>
                  <a:lnTo>
                    <a:pt x="1988693" y="4185501"/>
                  </a:lnTo>
                  <a:lnTo>
                    <a:pt x="1953958" y="4159008"/>
                  </a:lnTo>
                  <a:lnTo>
                    <a:pt x="1914842" y="4143108"/>
                  </a:lnTo>
                  <a:lnTo>
                    <a:pt x="1873529" y="4137799"/>
                  </a:lnTo>
                  <a:lnTo>
                    <a:pt x="1832216" y="4143108"/>
                  </a:lnTo>
                  <a:lnTo>
                    <a:pt x="1793100" y="4159008"/>
                  </a:lnTo>
                  <a:lnTo>
                    <a:pt x="1758378" y="4185501"/>
                  </a:lnTo>
                  <a:lnTo>
                    <a:pt x="1731873" y="4220235"/>
                  </a:lnTo>
                  <a:lnTo>
                    <a:pt x="1715973" y="4259351"/>
                  </a:lnTo>
                  <a:lnTo>
                    <a:pt x="1710677" y="4300664"/>
                  </a:lnTo>
                  <a:lnTo>
                    <a:pt x="1715973" y="4341977"/>
                  </a:lnTo>
                  <a:lnTo>
                    <a:pt x="1731873" y="4381093"/>
                  </a:lnTo>
                  <a:lnTo>
                    <a:pt x="1758378" y="4415815"/>
                  </a:lnTo>
                  <a:lnTo>
                    <a:pt x="1793100" y="4442307"/>
                  </a:lnTo>
                  <a:lnTo>
                    <a:pt x="1832216" y="4458208"/>
                  </a:lnTo>
                  <a:lnTo>
                    <a:pt x="1873529" y="4463516"/>
                  </a:lnTo>
                  <a:lnTo>
                    <a:pt x="1914842" y="4458208"/>
                  </a:lnTo>
                  <a:lnTo>
                    <a:pt x="1953958" y="4442307"/>
                  </a:lnTo>
                  <a:lnTo>
                    <a:pt x="1988693" y="4415815"/>
                  </a:lnTo>
                  <a:lnTo>
                    <a:pt x="2015185" y="4381093"/>
                  </a:lnTo>
                  <a:lnTo>
                    <a:pt x="2031085" y="4341977"/>
                  </a:lnTo>
                  <a:lnTo>
                    <a:pt x="2036381" y="4300664"/>
                  </a:lnTo>
                  <a:close/>
                </a:path>
                <a:path w="5236845" h="4464050">
                  <a:moveTo>
                    <a:pt x="2053983" y="162864"/>
                  </a:moveTo>
                  <a:lnTo>
                    <a:pt x="2048675" y="121551"/>
                  </a:lnTo>
                  <a:lnTo>
                    <a:pt x="2032774" y="82435"/>
                  </a:lnTo>
                  <a:lnTo>
                    <a:pt x="2006282" y="47701"/>
                  </a:lnTo>
                  <a:lnTo>
                    <a:pt x="1971548" y="21209"/>
                  </a:lnTo>
                  <a:lnTo>
                    <a:pt x="1932432" y="5308"/>
                  </a:lnTo>
                  <a:lnTo>
                    <a:pt x="1891118" y="0"/>
                  </a:lnTo>
                  <a:lnTo>
                    <a:pt x="1849805" y="5308"/>
                  </a:lnTo>
                  <a:lnTo>
                    <a:pt x="1810689" y="21209"/>
                  </a:lnTo>
                  <a:lnTo>
                    <a:pt x="1775955" y="47701"/>
                  </a:lnTo>
                  <a:lnTo>
                    <a:pt x="1749463" y="82435"/>
                  </a:lnTo>
                  <a:lnTo>
                    <a:pt x="1733562" y="121551"/>
                  </a:lnTo>
                  <a:lnTo>
                    <a:pt x="1728266" y="162864"/>
                  </a:lnTo>
                  <a:lnTo>
                    <a:pt x="1733562" y="204177"/>
                  </a:lnTo>
                  <a:lnTo>
                    <a:pt x="1749463" y="243293"/>
                  </a:lnTo>
                  <a:lnTo>
                    <a:pt x="1775955" y="278028"/>
                  </a:lnTo>
                  <a:lnTo>
                    <a:pt x="1810689" y="304520"/>
                  </a:lnTo>
                  <a:lnTo>
                    <a:pt x="1849805" y="320421"/>
                  </a:lnTo>
                  <a:lnTo>
                    <a:pt x="1891118" y="325716"/>
                  </a:lnTo>
                  <a:lnTo>
                    <a:pt x="1932432" y="320421"/>
                  </a:lnTo>
                  <a:lnTo>
                    <a:pt x="1971548" y="304520"/>
                  </a:lnTo>
                  <a:lnTo>
                    <a:pt x="2006282" y="278028"/>
                  </a:lnTo>
                  <a:lnTo>
                    <a:pt x="2032774" y="243293"/>
                  </a:lnTo>
                  <a:lnTo>
                    <a:pt x="2048675" y="204177"/>
                  </a:lnTo>
                  <a:lnTo>
                    <a:pt x="2053983" y="162864"/>
                  </a:lnTo>
                  <a:close/>
                </a:path>
                <a:path w="5236845" h="4464050">
                  <a:moveTo>
                    <a:pt x="5221998" y="366712"/>
                  </a:moveTo>
                  <a:lnTo>
                    <a:pt x="5216703" y="325399"/>
                  </a:lnTo>
                  <a:lnTo>
                    <a:pt x="5200802" y="286283"/>
                  </a:lnTo>
                  <a:lnTo>
                    <a:pt x="5174297" y="251561"/>
                  </a:lnTo>
                  <a:lnTo>
                    <a:pt x="5139575" y="225056"/>
                  </a:lnTo>
                  <a:lnTo>
                    <a:pt x="5100447" y="209156"/>
                  </a:lnTo>
                  <a:lnTo>
                    <a:pt x="5059134" y="203860"/>
                  </a:lnTo>
                  <a:lnTo>
                    <a:pt x="5017821" y="209156"/>
                  </a:lnTo>
                  <a:lnTo>
                    <a:pt x="4978705" y="225056"/>
                  </a:lnTo>
                  <a:lnTo>
                    <a:pt x="4943983" y="251561"/>
                  </a:lnTo>
                  <a:lnTo>
                    <a:pt x="4917478" y="286283"/>
                  </a:lnTo>
                  <a:lnTo>
                    <a:pt x="4901577" y="325399"/>
                  </a:lnTo>
                  <a:lnTo>
                    <a:pt x="4896282" y="366712"/>
                  </a:lnTo>
                  <a:lnTo>
                    <a:pt x="4901577" y="408025"/>
                  </a:lnTo>
                  <a:lnTo>
                    <a:pt x="4917478" y="447141"/>
                  </a:lnTo>
                  <a:lnTo>
                    <a:pt x="4943983" y="481863"/>
                  </a:lnTo>
                  <a:lnTo>
                    <a:pt x="4978705" y="508368"/>
                  </a:lnTo>
                  <a:lnTo>
                    <a:pt x="5017821" y="524268"/>
                  </a:lnTo>
                  <a:lnTo>
                    <a:pt x="5059134" y="529564"/>
                  </a:lnTo>
                  <a:lnTo>
                    <a:pt x="5100447" y="524268"/>
                  </a:lnTo>
                  <a:lnTo>
                    <a:pt x="5139575" y="508368"/>
                  </a:lnTo>
                  <a:lnTo>
                    <a:pt x="5174297" y="481863"/>
                  </a:lnTo>
                  <a:lnTo>
                    <a:pt x="5200802" y="447141"/>
                  </a:lnTo>
                  <a:lnTo>
                    <a:pt x="5216703" y="408025"/>
                  </a:lnTo>
                  <a:lnTo>
                    <a:pt x="5221998" y="366712"/>
                  </a:lnTo>
                  <a:close/>
                </a:path>
                <a:path w="5236845" h="4464050">
                  <a:moveTo>
                    <a:pt x="5236807" y="4092143"/>
                  </a:moveTo>
                  <a:lnTo>
                    <a:pt x="5231498" y="4050830"/>
                  </a:lnTo>
                  <a:lnTo>
                    <a:pt x="5215598" y="4011714"/>
                  </a:lnTo>
                  <a:lnTo>
                    <a:pt x="5189105" y="3976992"/>
                  </a:lnTo>
                  <a:lnTo>
                    <a:pt x="5154371" y="3950487"/>
                  </a:lnTo>
                  <a:lnTo>
                    <a:pt x="5115255" y="3934587"/>
                  </a:lnTo>
                  <a:lnTo>
                    <a:pt x="5073942" y="3929291"/>
                  </a:lnTo>
                  <a:lnTo>
                    <a:pt x="5032629" y="3934587"/>
                  </a:lnTo>
                  <a:lnTo>
                    <a:pt x="4993513" y="3950487"/>
                  </a:lnTo>
                  <a:lnTo>
                    <a:pt x="4958791" y="3976992"/>
                  </a:lnTo>
                  <a:lnTo>
                    <a:pt x="4932286" y="4011714"/>
                  </a:lnTo>
                  <a:lnTo>
                    <a:pt x="4916386" y="4050830"/>
                  </a:lnTo>
                  <a:lnTo>
                    <a:pt x="4911090" y="4092143"/>
                  </a:lnTo>
                  <a:lnTo>
                    <a:pt x="4916386" y="4133456"/>
                  </a:lnTo>
                  <a:lnTo>
                    <a:pt x="4932286" y="4172572"/>
                  </a:lnTo>
                  <a:lnTo>
                    <a:pt x="4958791" y="4207294"/>
                  </a:lnTo>
                  <a:lnTo>
                    <a:pt x="4993513" y="4233799"/>
                  </a:lnTo>
                  <a:lnTo>
                    <a:pt x="5032629" y="4249699"/>
                  </a:lnTo>
                  <a:lnTo>
                    <a:pt x="5073942" y="4254995"/>
                  </a:lnTo>
                  <a:lnTo>
                    <a:pt x="5115255" y="4249699"/>
                  </a:lnTo>
                  <a:lnTo>
                    <a:pt x="5154371" y="4233799"/>
                  </a:lnTo>
                  <a:lnTo>
                    <a:pt x="5189105" y="4207294"/>
                  </a:lnTo>
                  <a:lnTo>
                    <a:pt x="5215598" y="4172572"/>
                  </a:lnTo>
                  <a:lnTo>
                    <a:pt x="5231498" y="4133456"/>
                  </a:lnTo>
                  <a:lnTo>
                    <a:pt x="5236807" y="4092143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764434" y="5070392"/>
              <a:ext cx="4984115" cy="2332355"/>
            </a:xfrm>
            <a:custGeom>
              <a:avLst/>
              <a:gdLst/>
              <a:ahLst/>
              <a:cxnLst/>
              <a:rect l="l" t="t" r="r" b="b"/>
              <a:pathLst>
                <a:path w="4984115" h="233235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35" y="21196"/>
                  </a:lnTo>
                  <a:lnTo>
                    <a:pt x="47701" y="47701"/>
                  </a:lnTo>
                  <a:lnTo>
                    <a:pt x="21209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209" y="243281"/>
                  </a:lnTo>
                  <a:lnTo>
                    <a:pt x="47701" y="278003"/>
                  </a:lnTo>
                  <a:lnTo>
                    <a:pt x="82435" y="304507"/>
                  </a:lnTo>
                  <a:lnTo>
                    <a:pt x="121551" y="320408"/>
                  </a:lnTo>
                  <a:lnTo>
                    <a:pt x="162864" y="325704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4984115" h="2332354">
                  <a:moveTo>
                    <a:pt x="4958423" y="165354"/>
                  </a:moveTo>
                  <a:lnTo>
                    <a:pt x="4953127" y="124040"/>
                  </a:lnTo>
                  <a:lnTo>
                    <a:pt x="4937226" y="84924"/>
                  </a:lnTo>
                  <a:lnTo>
                    <a:pt x="4910734" y="50203"/>
                  </a:lnTo>
                  <a:lnTo>
                    <a:pt x="4876000" y="23698"/>
                  </a:lnTo>
                  <a:lnTo>
                    <a:pt x="4836884" y="7797"/>
                  </a:lnTo>
                  <a:lnTo>
                    <a:pt x="4795571" y="2501"/>
                  </a:lnTo>
                  <a:lnTo>
                    <a:pt x="4754257" y="7797"/>
                  </a:lnTo>
                  <a:lnTo>
                    <a:pt x="4715141" y="23698"/>
                  </a:lnTo>
                  <a:lnTo>
                    <a:pt x="4680407" y="50203"/>
                  </a:lnTo>
                  <a:lnTo>
                    <a:pt x="4653915" y="84924"/>
                  </a:lnTo>
                  <a:lnTo>
                    <a:pt x="4638014" y="124040"/>
                  </a:lnTo>
                  <a:lnTo>
                    <a:pt x="4632718" y="165354"/>
                  </a:lnTo>
                  <a:lnTo>
                    <a:pt x="4638014" y="206667"/>
                  </a:lnTo>
                  <a:lnTo>
                    <a:pt x="4653915" y="245783"/>
                  </a:lnTo>
                  <a:lnTo>
                    <a:pt x="4680407" y="280504"/>
                  </a:lnTo>
                  <a:lnTo>
                    <a:pt x="4715141" y="307009"/>
                  </a:lnTo>
                  <a:lnTo>
                    <a:pt x="4754257" y="322910"/>
                  </a:lnTo>
                  <a:lnTo>
                    <a:pt x="4795571" y="328206"/>
                  </a:lnTo>
                  <a:lnTo>
                    <a:pt x="4836884" y="322910"/>
                  </a:lnTo>
                  <a:lnTo>
                    <a:pt x="4876000" y="307009"/>
                  </a:lnTo>
                  <a:lnTo>
                    <a:pt x="4910734" y="280504"/>
                  </a:lnTo>
                  <a:lnTo>
                    <a:pt x="4937226" y="245783"/>
                  </a:lnTo>
                  <a:lnTo>
                    <a:pt x="4953127" y="206667"/>
                  </a:lnTo>
                  <a:lnTo>
                    <a:pt x="4958423" y="165354"/>
                  </a:lnTo>
                  <a:close/>
                </a:path>
                <a:path w="4984115" h="2332354">
                  <a:moveTo>
                    <a:pt x="4983619" y="2168969"/>
                  </a:moveTo>
                  <a:lnTo>
                    <a:pt x="4978324" y="2127656"/>
                  </a:lnTo>
                  <a:lnTo>
                    <a:pt x="4962423" y="2088540"/>
                  </a:lnTo>
                  <a:lnTo>
                    <a:pt x="4935918" y="2053818"/>
                  </a:lnTo>
                  <a:lnTo>
                    <a:pt x="4901196" y="2027326"/>
                  </a:lnTo>
                  <a:lnTo>
                    <a:pt x="4862080" y="2011426"/>
                  </a:lnTo>
                  <a:lnTo>
                    <a:pt x="4820767" y="2006117"/>
                  </a:lnTo>
                  <a:lnTo>
                    <a:pt x="4779454" y="2011426"/>
                  </a:lnTo>
                  <a:lnTo>
                    <a:pt x="4740338" y="2027326"/>
                  </a:lnTo>
                  <a:lnTo>
                    <a:pt x="4705616" y="2053818"/>
                  </a:lnTo>
                  <a:lnTo>
                    <a:pt x="4679112" y="2088540"/>
                  </a:lnTo>
                  <a:lnTo>
                    <a:pt x="4663211" y="2127656"/>
                  </a:lnTo>
                  <a:lnTo>
                    <a:pt x="4657915" y="2168969"/>
                  </a:lnTo>
                  <a:lnTo>
                    <a:pt x="4663211" y="2210282"/>
                  </a:lnTo>
                  <a:lnTo>
                    <a:pt x="4679112" y="2249411"/>
                  </a:lnTo>
                  <a:lnTo>
                    <a:pt x="4705616" y="2284133"/>
                  </a:lnTo>
                  <a:lnTo>
                    <a:pt x="4740338" y="2310638"/>
                  </a:lnTo>
                  <a:lnTo>
                    <a:pt x="4779454" y="2326538"/>
                  </a:lnTo>
                  <a:lnTo>
                    <a:pt x="4820767" y="2331834"/>
                  </a:lnTo>
                  <a:lnTo>
                    <a:pt x="4862080" y="2326538"/>
                  </a:lnTo>
                  <a:lnTo>
                    <a:pt x="4901196" y="2310638"/>
                  </a:lnTo>
                  <a:lnTo>
                    <a:pt x="4935918" y="2284133"/>
                  </a:lnTo>
                  <a:lnTo>
                    <a:pt x="4962423" y="2249411"/>
                  </a:lnTo>
                  <a:lnTo>
                    <a:pt x="4978324" y="2210282"/>
                  </a:lnTo>
                  <a:lnTo>
                    <a:pt x="4983619" y="216896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4871275" y="5298141"/>
              <a:ext cx="3467735" cy="2104390"/>
            </a:xfrm>
            <a:custGeom>
              <a:avLst/>
              <a:gdLst/>
              <a:ahLst/>
              <a:cxnLst/>
              <a:rect l="l" t="t" r="r" b="b"/>
              <a:pathLst>
                <a:path w="3467734" h="2104390">
                  <a:moveTo>
                    <a:pt x="325716" y="1941144"/>
                  </a:moveTo>
                  <a:lnTo>
                    <a:pt x="320421" y="1899831"/>
                  </a:lnTo>
                  <a:lnTo>
                    <a:pt x="304520" y="1860715"/>
                  </a:lnTo>
                  <a:lnTo>
                    <a:pt x="278015" y="1825980"/>
                  </a:lnTo>
                  <a:lnTo>
                    <a:pt x="243293" y="1799488"/>
                  </a:lnTo>
                  <a:lnTo>
                    <a:pt x="204177" y="1783588"/>
                  </a:lnTo>
                  <a:lnTo>
                    <a:pt x="162852" y="1778279"/>
                  </a:lnTo>
                  <a:lnTo>
                    <a:pt x="121539" y="1783588"/>
                  </a:lnTo>
                  <a:lnTo>
                    <a:pt x="82423" y="1799488"/>
                  </a:lnTo>
                  <a:lnTo>
                    <a:pt x="47701" y="1825980"/>
                  </a:lnTo>
                  <a:lnTo>
                    <a:pt x="21196" y="1860715"/>
                  </a:lnTo>
                  <a:lnTo>
                    <a:pt x="5295" y="1899831"/>
                  </a:lnTo>
                  <a:lnTo>
                    <a:pt x="0" y="1941144"/>
                  </a:lnTo>
                  <a:lnTo>
                    <a:pt x="5295" y="1982457"/>
                  </a:lnTo>
                  <a:lnTo>
                    <a:pt x="21196" y="2021573"/>
                  </a:lnTo>
                  <a:lnTo>
                    <a:pt x="47701" y="2056295"/>
                  </a:lnTo>
                  <a:lnTo>
                    <a:pt x="82423" y="2082800"/>
                  </a:lnTo>
                  <a:lnTo>
                    <a:pt x="121539" y="2098700"/>
                  </a:lnTo>
                  <a:lnTo>
                    <a:pt x="162852" y="2103996"/>
                  </a:lnTo>
                  <a:lnTo>
                    <a:pt x="204177" y="2098700"/>
                  </a:lnTo>
                  <a:lnTo>
                    <a:pt x="243293" y="2082800"/>
                  </a:lnTo>
                  <a:lnTo>
                    <a:pt x="278015" y="2056295"/>
                  </a:lnTo>
                  <a:lnTo>
                    <a:pt x="304520" y="2021573"/>
                  </a:lnTo>
                  <a:lnTo>
                    <a:pt x="320421" y="1982457"/>
                  </a:lnTo>
                  <a:lnTo>
                    <a:pt x="325716" y="1941144"/>
                  </a:lnTo>
                  <a:close/>
                </a:path>
                <a:path w="3467734" h="2104390">
                  <a:moveTo>
                    <a:pt x="3467112" y="162852"/>
                  </a:moveTo>
                  <a:lnTo>
                    <a:pt x="3461804" y="121539"/>
                  </a:lnTo>
                  <a:lnTo>
                    <a:pt x="3445903" y="82423"/>
                  </a:lnTo>
                  <a:lnTo>
                    <a:pt x="3419411" y="47701"/>
                  </a:lnTo>
                  <a:lnTo>
                    <a:pt x="3384677" y="21196"/>
                  </a:lnTo>
                  <a:lnTo>
                    <a:pt x="3345561" y="5295"/>
                  </a:lnTo>
                  <a:lnTo>
                    <a:pt x="3304248" y="0"/>
                  </a:lnTo>
                  <a:lnTo>
                    <a:pt x="3262934" y="5295"/>
                  </a:lnTo>
                  <a:lnTo>
                    <a:pt x="3223818" y="21196"/>
                  </a:lnTo>
                  <a:lnTo>
                    <a:pt x="3189097" y="47701"/>
                  </a:lnTo>
                  <a:lnTo>
                    <a:pt x="3162592" y="82423"/>
                  </a:lnTo>
                  <a:lnTo>
                    <a:pt x="3146691" y="121539"/>
                  </a:lnTo>
                  <a:lnTo>
                    <a:pt x="3141395" y="162852"/>
                  </a:lnTo>
                  <a:lnTo>
                    <a:pt x="3146691" y="204165"/>
                  </a:lnTo>
                  <a:lnTo>
                    <a:pt x="3162592" y="243281"/>
                  </a:lnTo>
                  <a:lnTo>
                    <a:pt x="3189097" y="278003"/>
                  </a:lnTo>
                  <a:lnTo>
                    <a:pt x="3223818" y="304507"/>
                  </a:lnTo>
                  <a:lnTo>
                    <a:pt x="3262934" y="320408"/>
                  </a:lnTo>
                  <a:lnTo>
                    <a:pt x="3304248" y="325704"/>
                  </a:lnTo>
                  <a:lnTo>
                    <a:pt x="3345561" y="320408"/>
                  </a:lnTo>
                  <a:lnTo>
                    <a:pt x="3384677" y="304507"/>
                  </a:lnTo>
                  <a:lnTo>
                    <a:pt x="3419411" y="278003"/>
                  </a:lnTo>
                  <a:lnTo>
                    <a:pt x="3445903" y="243281"/>
                  </a:lnTo>
                  <a:lnTo>
                    <a:pt x="3461804" y="204165"/>
                  </a:lnTo>
                  <a:lnTo>
                    <a:pt x="3467112" y="162852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5" name="object 55"/>
            <p:cNvSpPr/>
            <p:nvPr/>
          </p:nvSpPr>
          <p:spPr>
            <a:xfrm>
              <a:off x="4983772" y="2222912"/>
              <a:ext cx="3328670" cy="2159000"/>
            </a:xfrm>
            <a:custGeom>
              <a:avLst/>
              <a:gdLst/>
              <a:ahLst/>
              <a:cxnLst/>
              <a:rect l="l" t="t" r="r" b="b"/>
              <a:pathLst>
                <a:path w="3328670" h="2159000">
                  <a:moveTo>
                    <a:pt x="325716" y="162852"/>
                  </a:moveTo>
                  <a:lnTo>
                    <a:pt x="320421" y="121539"/>
                  </a:lnTo>
                  <a:lnTo>
                    <a:pt x="304520" y="82423"/>
                  </a:lnTo>
                  <a:lnTo>
                    <a:pt x="278015" y="47688"/>
                  </a:lnTo>
                  <a:lnTo>
                    <a:pt x="243293" y="21196"/>
                  </a:lnTo>
                  <a:lnTo>
                    <a:pt x="204177" y="5295"/>
                  </a:lnTo>
                  <a:lnTo>
                    <a:pt x="162864" y="0"/>
                  </a:lnTo>
                  <a:lnTo>
                    <a:pt x="121551" y="5295"/>
                  </a:lnTo>
                  <a:lnTo>
                    <a:pt x="82423" y="21196"/>
                  </a:lnTo>
                  <a:lnTo>
                    <a:pt x="47701" y="47688"/>
                  </a:lnTo>
                  <a:lnTo>
                    <a:pt x="21196" y="82423"/>
                  </a:lnTo>
                  <a:lnTo>
                    <a:pt x="5295" y="121539"/>
                  </a:lnTo>
                  <a:lnTo>
                    <a:pt x="0" y="162852"/>
                  </a:lnTo>
                  <a:lnTo>
                    <a:pt x="5295" y="204165"/>
                  </a:lnTo>
                  <a:lnTo>
                    <a:pt x="21196" y="243281"/>
                  </a:lnTo>
                  <a:lnTo>
                    <a:pt x="47701" y="278015"/>
                  </a:lnTo>
                  <a:lnTo>
                    <a:pt x="82423" y="304507"/>
                  </a:lnTo>
                  <a:lnTo>
                    <a:pt x="121551" y="320408"/>
                  </a:lnTo>
                  <a:lnTo>
                    <a:pt x="162864" y="325716"/>
                  </a:lnTo>
                  <a:lnTo>
                    <a:pt x="204177" y="320408"/>
                  </a:lnTo>
                  <a:lnTo>
                    <a:pt x="243293" y="304507"/>
                  </a:lnTo>
                  <a:lnTo>
                    <a:pt x="278015" y="278015"/>
                  </a:lnTo>
                  <a:lnTo>
                    <a:pt x="304520" y="243281"/>
                  </a:lnTo>
                  <a:lnTo>
                    <a:pt x="320421" y="204165"/>
                  </a:lnTo>
                  <a:lnTo>
                    <a:pt x="325716" y="162852"/>
                  </a:lnTo>
                  <a:close/>
                </a:path>
                <a:path w="3328670" h="2159000">
                  <a:moveTo>
                    <a:pt x="3328225" y="1995932"/>
                  </a:moveTo>
                  <a:lnTo>
                    <a:pt x="3322929" y="1954618"/>
                  </a:lnTo>
                  <a:lnTo>
                    <a:pt x="3307029" y="1915502"/>
                  </a:lnTo>
                  <a:lnTo>
                    <a:pt x="3280537" y="1880781"/>
                  </a:lnTo>
                  <a:lnTo>
                    <a:pt x="3245802" y="1854276"/>
                  </a:lnTo>
                  <a:lnTo>
                    <a:pt x="3206686" y="1838375"/>
                  </a:lnTo>
                  <a:lnTo>
                    <a:pt x="3165373" y="1833079"/>
                  </a:lnTo>
                  <a:lnTo>
                    <a:pt x="3124060" y="1838375"/>
                  </a:lnTo>
                  <a:lnTo>
                    <a:pt x="3084944" y="1854276"/>
                  </a:lnTo>
                  <a:lnTo>
                    <a:pt x="3050222" y="1880781"/>
                  </a:lnTo>
                  <a:lnTo>
                    <a:pt x="3023717" y="1915502"/>
                  </a:lnTo>
                  <a:lnTo>
                    <a:pt x="3007817" y="1954618"/>
                  </a:lnTo>
                  <a:lnTo>
                    <a:pt x="3002521" y="1995932"/>
                  </a:lnTo>
                  <a:lnTo>
                    <a:pt x="3007817" y="2037245"/>
                  </a:lnTo>
                  <a:lnTo>
                    <a:pt x="3023717" y="2076361"/>
                  </a:lnTo>
                  <a:lnTo>
                    <a:pt x="3050222" y="2111083"/>
                  </a:lnTo>
                  <a:lnTo>
                    <a:pt x="3084944" y="2137587"/>
                  </a:lnTo>
                  <a:lnTo>
                    <a:pt x="3124060" y="2153488"/>
                  </a:lnTo>
                  <a:lnTo>
                    <a:pt x="3165373" y="2158784"/>
                  </a:lnTo>
                  <a:lnTo>
                    <a:pt x="3206686" y="2153488"/>
                  </a:lnTo>
                  <a:lnTo>
                    <a:pt x="3245802" y="2137587"/>
                  </a:lnTo>
                  <a:lnTo>
                    <a:pt x="3280537" y="2111083"/>
                  </a:lnTo>
                  <a:lnTo>
                    <a:pt x="3307029" y="2076361"/>
                  </a:lnTo>
                  <a:lnTo>
                    <a:pt x="3322929" y="2037245"/>
                  </a:lnTo>
                  <a:lnTo>
                    <a:pt x="3328225" y="1995932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81771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83756" y="1273775"/>
            <a:ext cx="1951837" cy="2409037"/>
            <a:chOff x="4141648" y="2172679"/>
            <a:chExt cx="4291330" cy="5296535"/>
          </a:xfrm>
        </p:grpSpPr>
        <p:sp>
          <p:nvSpPr>
            <p:cNvPr id="28" name="object 28"/>
            <p:cNvSpPr/>
            <p:nvPr/>
          </p:nvSpPr>
          <p:spPr>
            <a:xfrm>
              <a:off x="4141648" y="6975615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15" y="0"/>
                  </a:moveTo>
                  <a:lnTo>
                    <a:pt x="253242" y="0"/>
                  </a:lnTo>
                  <a:lnTo>
                    <a:pt x="206424" y="7163"/>
                  </a:lnTo>
                  <a:lnTo>
                    <a:pt x="161271" y="21490"/>
                  </a:lnTo>
                  <a:lnTo>
                    <a:pt x="118893" y="42981"/>
                  </a:lnTo>
                  <a:lnTo>
                    <a:pt x="80400" y="71636"/>
                  </a:lnTo>
                  <a:lnTo>
                    <a:pt x="48240" y="105930"/>
                  </a:lnTo>
                  <a:lnTo>
                    <a:pt x="24120" y="143685"/>
                  </a:lnTo>
                  <a:lnTo>
                    <a:pt x="8040" y="183914"/>
                  </a:lnTo>
                  <a:lnTo>
                    <a:pt x="0" y="225626"/>
                  </a:lnTo>
                  <a:lnTo>
                    <a:pt x="0" y="267834"/>
                  </a:lnTo>
                  <a:lnTo>
                    <a:pt x="8040" y="309546"/>
                  </a:lnTo>
                  <a:lnTo>
                    <a:pt x="24120" y="349775"/>
                  </a:lnTo>
                  <a:lnTo>
                    <a:pt x="48240" y="387531"/>
                  </a:lnTo>
                  <a:lnTo>
                    <a:pt x="80400" y="421824"/>
                  </a:lnTo>
                  <a:lnTo>
                    <a:pt x="118893" y="450476"/>
                  </a:lnTo>
                  <a:lnTo>
                    <a:pt x="161271" y="471964"/>
                  </a:lnTo>
                  <a:lnTo>
                    <a:pt x="206424" y="486290"/>
                  </a:lnTo>
                  <a:lnTo>
                    <a:pt x="253242" y="493453"/>
                  </a:lnTo>
                  <a:lnTo>
                    <a:pt x="300615" y="493453"/>
                  </a:lnTo>
                  <a:lnTo>
                    <a:pt x="347433" y="486290"/>
                  </a:lnTo>
                  <a:lnTo>
                    <a:pt x="392586" y="471964"/>
                  </a:lnTo>
                  <a:lnTo>
                    <a:pt x="434964" y="450476"/>
                  </a:lnTo>
                  <a:lnTo>
                    <a:pt x="473456" y="421824"/>
                  </a:lnTo>
                  <a:lnTo>
                    <a:pt x="505617" y="387531"/>
                  </a:lnTo>
                  <a:lnTo>
                    <a:pt x="529737" y="349775"/>
                  </a:lnTo>
                  <a:lnTo>
                    <a:pt x="545817" y="309546"/>
                  </a:lnTo>
                  <a:lnTo>
                    <a:pt x="553857" y="267834"/>
                  </a:lnTo>
                  <a:lnTo>
                    <a:pt x="553857" y="225626"/>
                  </a:lnTo>
                  <a:lnTo>
                    <a:pt x="545817" y="183914"/>
                  </a:lnTo>
                  <a:lnTo>
                    <a:pt x="529737" y="143685"/>
                  </a:lnTo>
                  <a:lnTo>
                    <a:pt x="505617" y="105930"/>
                  </a:lnTo>
                  <a:lnTo>
                    <a:pt x="473456" y="71636"/>
                  </a:lnTo>
                  <a:lnTo>
                    <a:pt x="434964" y="42981"/>
                  </a:lnTo>
                  <a:lnTo>
                    <a:pt x="392586" y="21490"/>
                  </a:lnTo>
                  <a:lnTo>
                    <a:pt x="347433" y="7163"/>
                  </a:lnTo>
                  <a:lnTo>
                    <a:pt x="300615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7878584" y="2172679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30">
                  <a:moveTo>
                    <a:pt x="300623" y="0"/>
                  </a:moveTo>
                  <a:lnTo>
                    <a:pt x="253250" y="0"/>
                  </a:lnTo>
                  <a:lnTo>
                    <a:pt x="206432" y="7162"/>
                  </a:lnTo>
                  <a:lnTo>
                    <a:pt x="161279" y="21488"/>
                  </a:lnTo>
                  <a:lnTo>
                    <a:pt x="118901" y="42977"/>
                  </a:lnTo>
                  <a:lnTo>
                    <a:pt x="80408" y="71628"/>
                  </a:lnTo>
                  <a:lnTo>
                    <a:pt x="48245" y="105925"/>
                  </a:lnTo>
                  <a:lnTo>
                    <a:pt x="24122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2" y="349773"/>
                  </a:lnTo>
                  <a:lnTo>
                    <a:pt x="48245" y="387530"/>
                  </a:lnTo>
                  <a:lnTo>
                    <a:pt x="80408" y="421827"/>
                  </a:lnTo>
                  <a:lnTo>
                    <a:pt x="118901" y="450478"/>
                  </a:lnTo>
                  <a:lnTo>
                    <a:pt x="161279" y="471967"/>
                  </a:lnTo>
                  <a:lnTo>
                    <a:pt x="206432" y="486293"/>
                  </a:lnTo>
                  <a:lnTo>
                    <a:pt x="253250" y="493455"/>
                  </a:lnTo>
                  <a:lnTo>
                    <a:pt x="300623" y="493455"/>
                  </a:lnTo>
                  <a:lnTo>
                    <a:pt x="347441" y="486293"/>
                  </a:lnTo>
                  <a:lnTo>
                    <a:pt x="392593" y="471967"/>
                  </a:lnTo>
                  <a:lnTo>
                    <a:pt x="434971" y="450478"/>
                  </a:lnTo>
                  <a:lnTo>
                    <a:pt x="473464" y="421827"/>
                  </a:lnTo>
                  <a:lnTo>
                    <a:pt x="505625" y="387530"/>
                  </a:lnTo>
                  <a:lnTo>
                    <a:pt x="529745" y="349773"/>
                  </a:lnTo>
                  <a:lnTo>
                    <a:pt x="545825" y="309544"/>
                  </a:lnTo>
                  <a:lnTo>
                    <a:pt x="553865" y="267831"/>
                  </a:lnTo>
                  <a:lnTo>
                    <a:pt x="553865" y="225624"/>
                  </a:lnTo>
                  <a:lnTo>
                    <a:pt x="545825" y="183911"/>
                  </a:lnTo>
                  <a:lnTo>
                    <a:pt x="529745" y="143682"/>
                  </a:lnTo>
                  <a:lnTo>
                    <a:pt x="505625" y="105925"/>
                  </a:lnTo>
                  <a:lnTo>
                    <a:pt x="473464" y="71628"/>
                  </a:lnTo>
                  <a:lnTo>
                    <a:pt x="434971" y="42977"/>
                  </a:lnTo>
                  <a:lnTo>
                    <a:pt x="392593" y="21488"/>
                  </a:lnTo>
                  <a:lnTo>
                    <a:pt x="347441" y="7162"/>
                  </a:lnTo>
                  <a:lnTo>
                    <a:pt x="300623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2878" y="3443321"/>
            <a:ext cx="1813493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  <a:tabLst>
                <a:tab pos="1705063" algn="l"/>
              </a:tabLst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	</a:t>
            </a: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091122" y="3941223"/>
            <a:ext cx="3237946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838777" algn="l"/>
              </a:tabLst>
            </a:pPr>
            <a:r>
              <a:rPr sz="1046" spc="91" dirty="0">
                <a:solidFill>
                  <a:prstClr val="black"/>
                </a:solidFill>
                <a:latin typeface="Arial"/>
                <a:cs typeface="Arial"/>
              </a:rPr>
              <a:t>A’s	</a:t>
            </a:r>
            <a:r>
              <a:rPr sz="1046" i="1" spc="239" dirty="0">
                <a:solidFill>
                  <a:prstClr val="black"/>
                </a:solidFill>
                <a:latin typeface="Arial"/>
                <a:cs typeface="Arial"/>
              </a:rPr>
              <a:t>first	</a:t>
            </a:r>
            <a:r>
              <a:rPr sz="1046" spc="86" dirty="0">
                <a:solidFill>
                  <a:prstClr val="black"/>
                </a:solidFill>
                <a:latin typeface="Arial"/>
                <a:cs typeface="Arial"/>
              </a:rPr>
              <a:t>advertisement:	</a:t>
            </a:r>
            <a:r>
              <a:rPr sz="1046" spc="157" dirty="0">
                <a:solidFill>
                  <a:prstClr val="black"/>
                </a:solidFill>
                <a:latin typeface="Arial"/>
                <a:cs typeface="Arial"/>
              </a:rPr>
              <a:t>[(B,7),(D,2),(F,1)]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946755" y="4535054"/>
            <a:ext cx="2232857" cy="549139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000"/>
              </a:lnSpc>
              <a:spcBef>
                <a:spcPts val="34"/>
              </a:spcBef>
            </a:pP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neighbors </a:t>
            </a:r>
            <a:r>
              <a:rPr sz="1182" b="1" spc="9" dirty="0">
                <a:solidFill>
                  <a:srgbClr val="5E5E5E"/>
                </a:solidFill>
                <a:latin typeface="Arial"/>
                <a:cs typeface="Arial"/>
              </a:rPr>
              <a:t>do not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forward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they </a:t>
            </a:r>
            <a:r>
              <a:rPr sz="1182" i="1" spc="41" dirty="0">
                <a:solidFill>
                  <a:srgbClr val="5E5E5E"/>
                </a:solidFill>
                <a:latin typeface="Arial"/>
                <a:cs typeface="Arial"/>
              </a:rPr>
              <a:t>do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send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their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own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</a:t>
            </a:r>
            <a:r>
              <a:rPr sz="1182" spc="-6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243353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47" name="object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8468899"/>
              </p:ext>
            </p:extLst>
          </p:nvPr>
        </p:nvGraphicFramePr>
        <p:xfrm>
          <a:off x="1682918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8" name="object 48"/>
          <p:cNvSpPr txBox="1"/>
          <p:nvPr/>
        </p:nvSpPr>
        <p:spPr>
          <a:xfrm>
            <a:off x="2557502" y="5079005"/>
            <a:ext cx="1798474" cy="189783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</a:pPr>
            <a:r>
              <a:rPr sz="1182" spc="-11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receives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4094376" y="2294180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7"/>
                </a:lnTo>
                <a:lnTo>
                  <a:pt x="5300" y="204169"/>
                </a:lnTo>
                <a:lnTo>
                  <a:pt x="21200" y="243284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4"/>
                </a:lnTo>
                <a:lnTo>
                  <a:pt x="320407" y="204169"/>
                </a:lnTo>
                <a:lnTo>
                  <a:pt x="325707" y="162857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3638548" y="1087591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8" y="325717"/>
                </a:lnTo>
                <a:lnTo>
                  <a:pt x="204172" y="320417"/>
                </a:lnTo>
                <a:lnTo>
                  <a:pt x="243290" y="304517"/>
                </a:lnTo>
                <a:lnTo>
                  <a:pt x="278017" y="278017"/>
                </a:lnTo>
                <a:lnTo>
                  <a:pt x="304517" y="243290"/>
                </a:lnTo>
                <a:lnTo>
                  <a:pt x="320417" y="204172"/>
                </a:lnTo>
                <a:lnTo>
                  <a:pt x="325717" y="162858"/>
                </a:lnTo>
                <a:lnTo>
                  <a:pt x="320417" y="121545"/>
                </a:lnTo>
                <a:lnTo>
                  <a:pt x="304517" y="82427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3891022" y="1289883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5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2"/>
                </a:lnTo>
                <a:lnTo>
                  <a:pt x="325707" y="162849"/>
                </a:lnTo>
                <a:lnTo>
                  <a:pt x="320407" y="121538"/>
                </a:lnTo>
                <a:lnTo>
                  <a:pt x="304507" y="82422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000126" y="1113680"/>
            <a:ext cx="2786812" cy="2736557"/>
            <a:chOff x="2198888" y="1820693"/>
            <a:chExt cx="6127115" cy="6016625"/>
          </a:xfrm>
        </p:grpSpPr>
        <p:sp>
          <p:nvSpPr>
            <p:cNvPr id="55" name="object 55"/>
            <p:cNvSpPr/>
            <p:nvPr/>
          </p:nvSpPr>
          <p:spPr>
            <a:xfrm>
              <a:off x="2257399" y="2332754"/>
              <a:ext cx="2675890" cy="5453380"/>
            </a:xfrm>
            <a:custGeom>
              <a:avLst/>
              <a:gdLst/>
              <a:ahLst/>
              <a:cxnLst/>
              <a:rect l="l" t="t" r="r" b="b"/>
              <a:pathLst>
                <a:path w="2675890" h="5453380">
                  <a:moveTo>
                    <a:pt x="325704" y="1993353"/>
                  </a:moveTo>
                  <a:lnTo>
                    <a:pt x="320408" y="1952040"/>
                  </a:lnTo>
                  <a:lnTo>
                    <a:pt x="304507" y="1912912"/>
                  </a:lnTo>
                  <a:lnTo>
                    <a:pt x="278003" y="1878190"/>
                  </a:lnTo>
                  <a:lnTo>
                    <a:pt x="243281" y="1851685"/>
                  </a:lnTo>
                  <a:lnTo>
                    <a:pt x="204165" y="1835785"/>
                  </a:lnTo>
                  <a:lnTo>
                    <a:pt x="162852" y="1830489"/>
                  </a:lnTo>
                  <a:lnTo>
                    <a:pt x="121539" y="1835785"/>
                  </a:lnTo>
                  <a:lnTo>
                    <a:pt x="82423" y="1851685"/>
                  </a:lnTo>
                  <a:lnTo>
                    <a:pt x="47701" y="1878190"/>
                  </a:lnTo>
                  <a:lnTo>
                    <a:pt x="21196" y="1912912"/>
                  </a:lnTo>
                  <a:lnTo>
                    <a:pt x="5295" y="1952040"/>
                  </a:lnTo>
                  <a:lnTo>
                    <a:pt x="0" y="1993353"/>
                  </a:lnTo>
                  <a:lnTo>
                    <a:pt x="5295" y="2034667"/>
                  </a:lnTo>
                  <a:lnTo>
                    <a:pt x="21196" y="2073783"/>
                  </a:lnTo>
                  <a:lnTo>
                    <a:pt x="47701" y="2108504"/>
                  </a:lnTo>
                  <a:lnTo>
                    <a:pt x="82423" y="2135009"/>
                  </a:lnTo>
                  <a:lnTo>
                    <a:pt x="121539" y="2150897"/>
                  </a:lnTo>
                  <a:lnTo>
                    <a:pt x="162852" y="2156206"/>
                  </a:lnTo>
                  <a:lnTo>
                    <a:pt x="204165" y="2150897"/>
                  </a:lnTo>
                  <a:lnTo>
                    <a:pt x="243281" y="2135009"/>
                  </a:lnTo>
                  <a:lnTo>
                    <a:pt x="278003" y="2108504"/>
                  </a:lnTo>
                  <a:lnTo>
                    <a:pt x="304507" y="2073783"/>
                  </a:lnTo>
                  <a:lnTo>
                    <a:pt x="320408" y="2034667"/>
                  </a:lnTo>
                  <a:lnTo>
                    <a:pt x="325704" y="1993353"/>
                  </a:lnTo>
                  <a:close/>
                </a:path>
                <a:path w="2675890" h="5453380">
                  <a:moveTo>
                    <a:pt x="1715490" y="162864"/>
                  </a:moveTo>
                  <a:lnTo>
                    <a:pt x="1710194" y="121551"/>
                  </a:lnTo>
                  <a:lnTo>
                    <a:pt x="1694294" y="82435"/>
                  </a:lnTo>
                  <a:lnTo>
                    <a:pt x="1667789" y="47701"/>
                  </a:lnTo>
                  <a:lnTo>
                    <a:pt x="1633067" y="21196"/>
                  </a:lnTo>
                  <a:lnTo>
                    <a:pt x="1593951" y="5295"/>
                  </a:lnTo>
                  <a:lnTo>
                    <a:pt x="1552638" y="0"/>
                  </a:lnTo>
                  <a:lnTo>
                    <a:pt x="1511325" y="5295"/>
                  </a:lnTo>
                  <a:lnTo>
                    <a:pt x="1472209" y="21196"/>
                  </a:lnTo>
                  <a:lnTo>
                    <a:pt x="1437474" y="47701"/>
                  </a:lnTo>
                  <a:lnTo>
                    <a:pt x="1410982" y="82435"/>
                  </a:lnTo>
                  <a:lnTo>
                    <a:pt x="1395082" y="121551"/>
                  </a:lnTo>
                  <a:lnTo>
                    <a:pt x="1389773" y="162864"/>
                  </a:lnTo>
                  <a:lnTo>
                    <a:pt x="1395082" y="204177"/>
                  </a:lnTo>
                  <a:lnTo>
                    <a:pt x="1410982" y="243293"/>
                  </a:lnTo>
                  <a:lnTo>
                    <a:pt x="1437474" y="278015"/>
                  </a:lnTo>
                  <a:lnTo>
                    <a:pt x="1472209" y="304520"/>
                  </a:lnTo>
                  <a:lnTo>
                    <a:pt x="1511325" y="320408"/>
                  </a:lnTo>
                  <a:lnTo>
                    <a:pt x="1552638" y="325716"/>
                  </a:lnTo>
                  <a:lnTo>
                    <a:pt x="1593951" y="320408"/>
                  </a:lnTo>
                  <a:lnTo>
                    <a:pt x="1633067" y="304520"/>
                  </a:lnTo>
                  <a:lnTo>
                    <a:pt x="1667789" y="278015"/>
                  </a:lnTo>
                  <a:lnTo>
                    <a:pt x="1694294" y="243293"/>
                  </a:lnTo>
                  <a:lnTo>
                    <a:pt x="1710194" y="204177"/>
                  </a:lnTo>
                  <a:lnTo>
                    <a:pt x="1715490" y="162864"/>
                  </a:lnTo>
                  <a:close/>
                </a:path>
                <a:path w="2675890" h="5453380">
                  <a:moveTo>
                    <a:pt x="2675496" y="5290045"/>
                  </a:moveTo>
                  <a:lnTo>
                    <a:pt x="2670200" y="5248732"/>
                  </a:lnTo>
                  <a:lnTo>
                    <a:pt x="2654300" y="5209616"/>
                  </a:lnTo>
                  <a:lnTo>
                    <a:pt x="2627795" y="5174894"/>
                  </a:lnTo>
                  <a:lnTo>
                    <a:pt x="2593073" y="5148402"/>
                  </a:lnTo>
                  <a:lnTo>
                    <a:pt x="2553944" y="5132502"/>
                  </a:lnTo>
                  <a:lnTo>
                    <a:pt x="2512631" y="5127193"/>
                  </a:lnTo>
                  <a:lnTo>
                    <a:pt x="2471318" y="5132502"/>
                  </a:lnTo>
                  <a:lnTo>
                    <a:pt x="2432202" y="5148402"/>
                  </a:lnTo>
                  <a:lnTo>
                    <a:pt x="2397480" y="5174894"/>
                  </a:lnTo>
                  <a:lnTo>
                    <a:pt x="2370975" y="5209616"/>
                  </a:lnTo>
                  <a:lnTo>
                    <a:pt x="2355075" y="5248732"/>
                  </a:lnTo>
                  <a:lnTo>
                    <a:pt x="2349779" y="5290045"/>
                  </a:lnTo>
                  <a:lnTo>
                    <a:pt x="2355075" y="5331358"/>
                  </a:lnTo>
                  <a:lnTo>
                    <a:pt x="2370975" y="5370474"/>
                  </a:lnTo>
                  <a:lnTo>
                    <a:pt x="2397480" y="5405209"/>
                  </a:lnTo>
                  <a:lnTo>
                    <a:pt x="2432202" y="5431701"/>
                  </a:lnTo>
                  <a:lnTo>
                    <a:pt x="2471318" y="5447601"/>
                  </a:lnTo>
                  <a:lnTo>
                    <a:pt x="2512631" y="5452910"/>
                  </a:lnTo>
                  <a:lnTo>
                    <a:pt x="2553944" y="5447601"/>
                  </a:lnTo>
                  <a:lnTo>
                    <a:pt x="2593073" y="5431701"/>
                  </a:lnTo>
                  <a:lnTo>
                    <a:pt x="2627795" y="5405209"/>
                  </a:lnTo>
                  <a:lnTo>
                    <a:pt x="2654300" y="5370474"/>
                  </a:lnTo>
                  <a:lnTo>
                    <a:pt x="2670200" y="5331358"/>
                  </a:lnTo>
                  <a:lnTo>
                    <a:pt x="2675496" y="5290045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2198878" y="5144077"/>
              <a:ext cx="6127115" cy="2693035"/>
            </a:xfrm>
            <a:custGeom>
              <a:avLst/>
              <a:gdLst/>
              <a:ahLst/>
              <a:cxnLst/>
              <a:rect l="l" t="t" r="r" b="b"/>
              <a:pathLst>
                <a:path w="6127115" h="2693034">
                  <a:moveTo>
                    <a:pt x="325716" y="162852"/>
                  </a:moveTo>
                  <a:lnTo>
                    <a:pt x="320408" y="121539"/>
                  </a:lnTo>
                  <a:lnTo>
                    <a:pt x="304507" y="82423"/>
                  </a:lnTo>
                  <a:lnTo>
                    <a:pt x="278015" y="47701"/>
                  </a:lnTo>
                  <a:lnTo>
                    <a:pt x="243281" y="21196"/>
                  </a:lnTo>
                  <a:lnTo>
                    <a:pt x="204165" y="5295"/>
                  </a:lnTo>
                  <a:lnTo>
                    <a:pt x="162852" y="0"/>
                  </a:lnTo>
                  <a:lnTo>
                    <a:pt x="121539" y="5295"/>
                  </a:lnTo>
                  <a:lnTo>
                    <a:pt x="82423" y="21196"/>
                  </a:lnTo>
                  <a:lnTo>
                    <a:pt x="47701" y="47701"/>
                  </a:lnTo>
                  <a:lnTo>
                    <a:pt x="21196" y="82423"/>
                  </a:lnTo>
                  <a:lnTo>
                    <a:pt x="5308" y="121539"/>
                  </a:lnTo>
                  <a:lnTo>
                    <a:pt x="0" y="162852"/>
                  </a:lnTo>
                  <a:lnTo>
                    <a:pt x="5308" y="204165"/>
                  </a:lnTo>
                  <a:lnTo>
                    <a:pt x="21196" y="243281"/>
                  </a:lnTo>
                  <a:lnTo>
                    <a:pt x="47701" y="278003"/>
                  </a:lnTo>
                  <a:lnTo>
                    <a:pt x="82423" y="304507"/>
                  </a:lnTo>
                  <a:lnTo>
                    <a:pt x="121539" y="320408"/>
                  </a:lnTo>
                  <a:lnTo>
                    <a:pt x="162852" y="325704"/>
                  </a:lnTo>
                  <a:lnTo>
                    <a:pt x="204165" y="320408"/>
                  </a:lnTo>
                  <a:lnTo>
                    <a:pt x="243281" y="304507"/>
                  </a:lnTo>
                  <a:lnTo>
                    <a:pt x="278015" y="278003"/>
                  </a:lnTo>
                  <a:lnTo>
                    <a:pt x="304507" y="243281"/>
                  </a:lnTo>
                  <a:lnTo>
                    <a:pt x="320408" y="204165"/>
                  </a:lnTo>
                  <a:lnTo>
                    <a:pt x="325716" y="162852"/>
                  </a:lnTo>
                  <a:close/>
                </a:path>
                <a:path w="6127115" h="2693034">
                  <a:moveTo>
                    <a:pt x="6126581" y="2529789"/>
                  </a:moveTo>
                  <a:lnTo>
                    <a:pt x="6121285" y="2488476"/>
                  </a:lnTo>
                  <a:lnTo>
                    <a:pt x="6105385" y="2449360"/>
                  </a:lnTo>
                  <a:lnTo>
                    <a:pt x="6078880" y="2414625"/>
                  </a:lnTo>
                  <a:lnTo>
                    <a:pt x="6044158" y="2388133"/>
                  </a:lnTo>
                  <a:lnTo>
                    <a:pt x="6005042" y="2372233"/>
                  </a:lnTo>
                  <a:lnTo>
                    <a:pt x="5963729" y="2366924"/>
                  </a:lnTo>
                  <a:lnTo>
                    <a:pt x="5922416" y="2372233"/>
                  </a:lnTo>
                  <a:lnTo>
                    <a:pt x="5883300" y="2388133"/>
                  </a:lnTo>
                  <a:lnTo>
                    <a:pt x="5848566" y="2414625"/>
                  </a:lnTo>
                  <a:lnTo>
                    <a:pt x="5822061" y="2449360"/>
                  </a:lnTo>
                  <a:lnTo>
                    <a:pt x="5806173" y="2488476"/>
                  </a:lnTo>
                  <a:lnTo>
                    <a:pt x="5800864" y="2529789"/>
                  </a:lnTo>
                  <a:lnTo>
                    <a:pt x="5806173" y="2571102"/>
                  </a:lnTo>
                  <a:lnTo>
                    <a:pt x="5822061" y="2610218"/>
                  </a:lnTo>
                  <a:lnTo>
                    <a:pt x="5848566" y="2644952"/>
                  </a:lnTo>
                  <a:lnTo>
                    <a:pt x="5883300" y="2671445"/>
                  </a:lnTo>
                  <a:lnTo>
                    <a:pt x="5922416" y="2687345"/>
                  </a:lnTo>
                  <a:lnTo>
                    <a:pt x="5963729" y="2692654"/>
                  </a:lnTo>
                  <a:lnTo>
                    <a:pt x="6005042" y="2687345"/>
                  </a:lnTo>
                  <a:lnTo>
                    <a:pt x="6044158" y="2671445"/>
                  </a:lnTo>
                  <a:lnTo>
                    <a:pt x="6078880" y="2644952"/>
                  </a:lnTo>
                  <a:lnTo>
                    <a:pt x="6105385" y="2610218"/>
                  </a:lnTo>
                  <a:lnTo>
                    <a:pt x="6121285" y="2571102"/>
                  </a:lnTo>
                  <a:lnTo>
                    <a:pt x="6126581" y="2529789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647182" y="7024702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4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2"/>
                  </a:lnTo>
                  <a:lnTo>
                    <a:pt x="5300" y="121538"/>
                  </a:lnTo>
                  <a:lnTo>
                    <a:pt x="0" y="162849"/>
                  </a:lnTo>
                  <a:lnTo>
                    <a:pt x="5300" y="204162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2"/>
                  </a:lnTo>
                  <a:lnTo>
                    <a:pt x="325717" y="162849"/>
                  </a:lnTo>
                  <a:lnTo>
                    <a:pt x="320417" y="121538"/>
                  </a:lnTo>
                  <a:lnTo>
                    <a:pt x="304517" y="82422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8" name="object 58"/>
            <p:cNvSpPr/>
            <p:nvPr/>
          </p:nvSpPr>
          <p:spPr>
            <a:xfrm>
              <a:off x="4607184" y="1820693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4" h="325755">
                  <a:moveTo>
                    <a:pt x="162858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6"/>
                  </a:lnTo>
                  <a:lnTo>
                    <a:pt x="5300" y="121542"/>
                  </a:lnTo>
                  <a:lnTo>
                    <a:pt x="0" y="162853"/>
                  </a:lnTo>
                  <a:lnTo>
                    <a:pt x="5300" y="204164"/>
                  </a:lnTo>
                  <a:lnTo>
                    <a:pt x="21200" y="243280"/>
                  </a:lnTo>
                  <a:lnTo>
                    <a:pt x="47700" y="278007"/>
                  </a:lnTo>
                  <a:lnTo>
                    <a:pt x="82427" y="304507"/>
                  </a:lnTo>
                  <a:lnTo>
                    <a:pt x="121545" y="320407"/>
                  </a:lnTo>
                  <a:lnTo>
                    <a:pt x="162858" y="325707"/>
                  </a:lnTo>
                  <a:lnTo>
                    <a:pt x="204172" y="320407"/>
                  </a:lnTo>
                  <a:lnTo>
                    <a:pt x="243290" y="304507"/>
                  </a:lnTo>
                  <a:lnTo>
                    <a:pt x="278017" y="278007"/>
                  </a:lnTo>
                  <a:lnTo>
                    <a:pt x="304517" y="243280"/>
                  </a:lnTo>
                  <a:lnTo>
                    <a:pt x="320417" y="204164"/>
                  </a:lnTo>
                  <a:lnTo>
                    <a:pt x="325717" y="162853"/>
                  </a:lnTo>
                  <a:lnTo>
                    <a:pt x="320417" y="121542"/>
                  </a:lnTo>
                  <a:lnTo>
                    <a:pt x="304517" y="82426"/>
                  </a:lnTo>
                  <a:lnTo>
                    <a:pt x="278017" y="47700"/>
                  </a:lnTo>
                  <a:lnTo>
                    <a:pt x="243290" y="21200"/>
                  </a:lnTo>
                  <a:lnTo>
                    <a:pt x="204172" y="5300"/>
                  </a:lnTo>
                  <a:lnTo>
                    <a:pt x="162858" y="0"/>
                  </a:lnTo>
                  <a:close/>
                </a:path>
              </a:pathLst>
            </a:custGeom>
            <a:solidFill>
              <a:srgbClr val="FFD479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9" name="object 59"/>
            <p:cNvSpPr/>
            <p:nvPr/>
          </p:nvSpPr>
          <p:spPr>
            <a:xfrm>
              <a:off x="3826649" y="1848465"/>
              <a:ext cx="331470" cy="5937250"/>
            </a:xfrm>
            <a:custGeom>
              <a:avLst/>
              <a:gdLst/>
              <a:ahLst/>
              <a:cxnLst/>
              <a:rect l="l" t="t" r="r" b="b"/>
              <a:pathLst>
                <a:path w="331470" h="5937250">
                  <a:moveTo>
                    <a:pt x="325716" y="5774334"/>
                  </a:moveTo>
                  <a:lnTo>
                    <a:pt x="320421" y="5733021"/>
                  </a:lnTo>
                  <a:lnTo>
                    <a:pt x="304520" y="5693905"/>
                  </a:lnTo>
                  <a:lnTo>
                    <a:pt x="278015" y="5659183"/>
                  </a:lnTo>
                  <a:lnTo>
                    <a:pt x="243293" y="5632691"/>
                  </a:lnTo>
                  <a:lnTo>
                    <a:pt x="204165" y="5616791"/>
                  </a:lnTo>
                  <a:lnTo>
                    <a:pt x="162852" y="5611482"/>
                  </a:lnTo>
                  <a:lnTo>
                    <a:pt x="121539" y="5616791"/>
                  </a:lnTo>
                  <a:lnTo>
                    <a:pt x="82423" y="5632691"/>
                  </a:lnTo>
                  <a:lnTo>
                    <a:pt x="47701" y="5659183"/>
                  </a:lnTo>
                  <a:lnTo>
                    <a:pt x="21196" y="5693905"/>
                  </a:lnTo>
                  <a:lnTo>
                    <a:pt x="5295" y="5733021"/>
                  </a:lnTo>
                  <a:lnTo>
                    <a:pt x="0" y="5774334"/>
                  </a:lnTo>
                  <a:lnTo>
                    <a:pt x="5295" y="5815647"/>
                  </a:lnTo>
                  <a:lnTo>
                    <a:pt x="21196" y="5854763"/>
                  </a:lnTo>
                  <a:lnTo>
                    <a:pt x="47701" y="5889498"/>
                  </a:lnTo>
                  <a:lnTo>
                    <a:pt x="82423" y="5915990"/>
                  </a:lnTo>
                  <a:lnTo>
                    <a:pt x="121539" y="5931890"/>
                  </a:lnTo>
                  <a:lnTo>
                    <a:pt x="162852" y="5937199"/>
                  </a:lnTo>
                  <a:lnTo>
                    <a:pt x="204165" y="5931890"/>
                  </a:lnTo>
                  <a:lnTo>
                    <a:pt x="243293" y="5915990"/>
                  </a:lnTo>
                  <a:lnTo>
                    <a:pt x="278015" y="5889498"/>
                  </a:lnTo>
                  <a:lnTo>
                    <a:pt x="304520" y="5854763"/>
                  </a:lnTo>
                  <a:lnTo>
                    <a:pt x="320421" y="5815647"/>
                  </a:lnTo>
                  <a:lnTo>
                    <a:pt x="325716" y="5774334"/>
                  </a:lnTo>
                  <a:close/>
                </a:path>
                <a:path w="331470" h="5937250">
                  <a:moveTo>
                    <a:pt x="331406" y="162852"/>
                  </a:moveTo>
                  <a:lnTo>
                    <a:pt x="326097" y="121539"/>
                  </a:lnTo>
                  <a:lnTo>
                    <a:pt x="310197" y="82423"/>
                  </a:lnTo>
                  <a:lnTo>
                    <a:pt x="283705" y="47701"/>
                  </a:lnTo>
                  <a:lnTo>
                    <a:pt x="248970" y="21196"/>
                  </a:lnTo>
                  <a:lnTo>
                    <a:pt x="209854" y="5295"/>
                  </a:lnTo>
                  <a:lnTo>
                    <a:pt x="168541" y="0"/>
                  </a:lnTo>
                  <a:lnTo>
                    <a:pt x="127228" y="5295"/>
                  </a:lnTo>
                  <a:lnTo>
                    <a:pt x="88112" y="21196"/>
                  </a:lnTo>
                  <a:lnTo>
                    <a:pt x="53378" y="47701"/>
                  </a:lnTo>
                  <a:lnTo>
                    <a:pt x="26885" y="82423"/>
                  </a:lnTo>
                  <a:lnTo>
                    <a:pt x="10985" y="121539"/>
                  </a:lnTo>
                  <a:lnTo>
                    <a:pt x="5676" y="162852"/>
                  </a:lnTo>
                  <a:lnTo>
                    <a:pt x="10985" y="204165"/>
                  </a:lnTo>
                  <a:lnTo>
                    <a:pt x="26885" y="243281"/>
                  </a:lnTo>
                  <a:lnTo>
                    <a:pt x="53378" y="278015"/>
                  </a:lnTo>
                  <a:lnTo>
                    <a:pt x="88112" y="304507"/>
                  </a:lnTo>
                  <a:lnTo>
                    <a:pt x="127228" y="320408"/>
                  </a:lnTo>
                  <a:lnTo>
                    <a:pt x="168541" y="325704"/>
                  </a:lnTo>
                  <a:lnTo>
                    <a:pt x="209854" y="320408"/>
                  </a:lnTo>
                  <a:lnTo>
                    <a:pt x="248970" y="304507"/>
                  </a:lnTo>
                  <a:lnTo>
                    <a:pt x="283705" y="278015"/>
                  </a:lnTo>
                  <a:lnTo>
                    <a:pt x="310197" y="243281"/>
                  </a:lnTo>
                  <a:lnTo>
                    <a:pt x="326097" y="204165"/>
                  </a:lnTo>
                  <a:lnTo>
                    <a:pt x="331406" y="162852"/>
                  </a:lnTo>
                  <a:close/>
                </a:path>
              </a:pathLst>
            </a:custGeom>
            <a:solidFill>
              <a:srgbClr val="9437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0" name="object 60"/>
          <p:cNvSpPr/>
          <p:nvPr/>
        </p:nvSpPr>
        <p:spPr>
          <a:xfrm>
            <a:off x="3912658" y="348086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49" y="0"/>
                </a:moveTo>
                <a:lnTo>
                  <a:pt x="121538" y="5300"/>
                </a:lnTo>
                <a:lnTo>
                  <a:pt x="82422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2" y="304517"/>
                </a:lnTo>
                <a:lnTo>
                  <a:pt x="121538" y="320417"/>
                </a:lnTo>
                <a:lnTo>
                  <a:pt x="162849" y="325717"/>
                </a:lnTo>
                <a:lnTo>
                  <a:pt x="204162" y="320417"/>
                </a:lnTo>
                <a:lnTo>
                  <a:pt x="243280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0" y="21200"/>
                </a:lnTo>
                <a:lnTo>
                  <a:pt x="204162" y="5300"/>
                </a:lnTo>
                <a:lnTo>
                  <a:pt x="162849" y="0"/>
                </a:lnTo>
                <a:close/>
              </a:path>
            </a:pathLst>
          </a:custGeom>
          <a:solidFill>
            <a:srgbClr val="009051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094376" y="2564585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3895585" y="2655439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8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2"/>
                </a:lnTo>
                <a:lnTo>
                  <a:pt x="5300" y="121538"/>
                </a:lnTo>
                <a:lnTo>
                  <a:pt x="0" y="162849"/>
                </a:lnTo>
                <a:lnTo>
                  <a:pt x="5300" y="204162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8" y="325707"/>
                </a:lnTo>
                <a:lnTo>
                  <a:pt x="204172" y="320407"/>
                </a:lnTo>
                <a:lnTo>
                  <a:pt x="243290" y="304507"/>
                </a:lnTo>
                <a:lnTo>
                  <a:pt x="278017" y="278007"/>
                </a:lnTo>
                <a:lnTo>
                  <a:pt x="304517" y="243280"/>
                </a:lnTo>
                <a:lnTo>
                  <a:pt x="320417" y="204162"/>
                </a:lnTo>
                <a:lnTo>
                  <a:pt x="325717" y="162849"/>
                </a:lnTo>
                <a:lnTo>
                  <a:pt x="320417" y="121538"/>
                </a:lnTo>
                <a:lnTo>
                  <a:pt x="304517" y="82422"/>
                </a:lnTo>
                <a:lnTo>
                  <a:pt x="278017" y="47700"/>
                </a:lnTo>
                <a:lnTo>
                  <a:pt x="243290" y="21200"/>
                </a:lnTo>
                <a:lnTo>
                  <a:pt x="204172" y="5300"/>
                </a:lnTo>
                <a:lnTo>
                  <a:pt x="162858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3891022" y="214517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3891022" y="2402246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4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7"/>
                </a:lnTo>
                <a:lnTo>
                  <a:pt x="5300" y="121545"/>
                </a:lnTo>
                <a:lnTo>
                  <a:pt x="0" y="162858"/>
                </a:lnTo>
                <a:lnTo>
                  <a:pt x="5300" y="204172"/>
                </a:lnTo>
                <a:lnTo>
                  <a:pt x="21200" y="243290"/>
                </a:lnTo>
                <a:lnTo>
                  <a:pt x="47700" y="278017"/>
                </a:lnTo>
                <a:lnTo>
                  <a:pt x="82427" y="304517"/>
                </a:lnTo>
                <a:lnTo>
                  <a:pt x="121545" y="320417"/>
                </a:lnTo>
                <a:lnTo>
                  <a:pt x="162857" y="325717"/>
                </a:lnTo>
                <a:lnTo>
                  <a:pt x="204169" y="320417"/>
                </a:lnTo>
                <a:lnTo>
                  <a:pt x="243284" y="304517"/>
                </a:lnTo>
                <a:lnTo>
                  <a:pt x="278007" y="278017"/>
                </a:lnTo>
                <a:lnTo>
                  <a:pt x="304507" y="243290"/>
                </a:lnTo>
                <a:lnTo>
                  <a:pt x="320407" y="204172"/>
                </a:lnTo>
                <a:lnTo>
                  <a:pt x="325707" y="162858"/>
                </a:lnTo>
                <a:lnTo>
                  <a:pt x="320407" y="121545"/>
                </a:lnTo>
                <a:lnTo>
                  <a:pt x="304507" y="82427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890420" y="5267295"/>
            <a:ext cx="1132458" cy="182493"/>
          </a:xfrm>
          <a:prstGeom prst="rect">
            <a:avLst/>
          </a:prstGeom>
        </p:spPr>
        <p:txBody>
          <a:bodyPr vert="horz" wrap="square" lIns="0" tIns="578" rIns="0" bIns="0" rtlCol="0">
            <a:spAutoFit/>
          </a:bodyPr>
          <a:lstStyle/>
          <a:p>
            <a:pPr marL="5776" defTabSz="415869">
              <a:spcBef>
                <a:spcPts val="5"/>
              </a:spcBef>
            </a:pP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from B,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D,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and</a:t>
            </a:r>
            <a:r>
              <a:rPr sz="1182" spc="-50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-3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7" name="object 65">
            <a:extLst>
              <a:ext uri="{FF2B5EF4-FFF2-40B4-BE49-F238E27FC236}">
                <a16:creationId xmlns:a16="http://schemas.microsoft.com/office/drawing/2014/main" id="{CB392B09-C592-DC40-A927-42B3AB1F9EC0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78" name="object 68">
            <a:extLst>
              <a:ext uri="{FF2B5EF4-FFF2-40B4-BE49-F238E27FC236}">
                <a16:creationId xmlns:a16="http://schemas.microsoft.com/office/drawing/2014/main" id="{B05DB615-F7EA-9246-B6BF-E70BFBE1C47F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9" name="object 69">
            <a:extLst>
              <a:ext uri="{FF2B5EF4-FFF2-40B4-BE49-F238E27FC236}">
                <a16:creationId xmlns:a16="http://schemas.microsoft.com/office/drawing/2014/main" id="{31332B43-4C19-5848-9BE6-F2DC670EF413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0" name="object 70">
            <a:extLst>
              <a:ext uri="{FF2B5EF4-FFF2-40B4-BE49-F238E27FC236}">
                <a16:creationId xmlns:a16="http://schemas.microsoft.com/office/drawing/2014/main" id="{CD66CDB5-EA7E-6541-83E2-02A9E806BEA6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1" name="object 71">
            <a:extLst>
              <a:ext uri="{FF2B5EF4-FFF2-40B4-BE49-F238E27FC236}">
                <a16:creationId xmlns:a16="http://schemas.microsoft.com/office/drawing/2014/main" id="{E034EA22-75EA-554A-8080-1BAD8A95F404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2" name="object 72">
            <a:extLst>
              <a:ext uri="{FF2B5EF4-FFF2-40B4-BE49-F238E27FC236}">
                <a16:creationId xmlns:a16="http://schemas.microsoft.com/office/drawing/2014/main" id="{2BA2AB52-ACD3-F24C-9120-34921D089EB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3" name="object 66">
            <a:extLst>
              <a:ext uri="{FF2B5EF4-FFF2-40B4-BE49-F238E27FC236}">
                <a16:creationId xmlns:a16="http://schemas.microsoft.com/office/drawing/2014/main" id="{A8A600A4-AE6D-044C-A68D-0977F8F8A9E1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008723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1" name="object 11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4" name="object 34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7" name="object 37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64" name="object 47">
            <a:extLst>
              <a:ext uri="{FF2B5EF4-FFF2-40B4-BE49-F238E27FC236}">
                <a16:creationId xmlns:a16="http://schemas.microsoft.com/office/drawing/2014/main" id="{FBFA035B-50B3-7646-9CAD-71C16373A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8594354"/>
              </p:ext>
            </p:extLst>
          </p:nvPr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object 65">
            <a:extLst>
              <a:ext uri="{FF2B5EF4-FFF2-40B4-BE49-F238E27FC236}">
                <a16:creationId xmlns:a16="http://schemas.microsoft.com/office/drawing/2014/main" id="{A34894A9-0628-E545-B41D-80A647BEE0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8" name="object 68">
            <a:extLst>
              <a:ext uri="{FF2B5EF4-FFF2-40B4-BE49-F238E27FC236}">
                <a16:creationId xmlns:a16="http://schemas.microsoft.com/office/drawing/2014/main" id="{A2570581-2862-DA4F-9F9A-18C63E7DE469}"/>
              </a:ext>
            </a:extLst>
          </p:cNvPr>
          <p:cNvSpPr txBox="1"/>
          <p:nvPr/>
        </p:nvSpPr>
        <p:spPr>
          <a:xfrm>
            <a:off x="217707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9" name="object 69">
            <a:extLst>
              <a:ext uri="{FF2B5EF4-FFF2-40B4-BE49-F238E27FC236}">
                <a16:creationId xmlns:a16="http://schemas.microsoft.com/office/drawing/2014/main" id="{FA284800-73DB-9346-8C4D-6A73AF078457}"/>
              </a:ext>
            </a:extLst>
          </p:cNvPr>
          <p:cNvSpPr txBox="1"/>
          <p:nvPr/>
        </p:nvSpPr>
        <p:spPr>
          <a:xfrm>
            <a:off x="453393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0" name="object 70">
            <a:extLst>
              <a:ext uri="{FF2B5EF4-FFF2-40B4-BE49-F238E27FC236}">
                <a16:creationId xmlns:a16="http://schemas.microsoft.com/office/drawing/2014/main" id="{B7D3C7B3-A87E-E64B-B8CF-3ED56EDA2B32}"/>
              </a:ext>
            </a:extLst>
          </p:cNvPr>
          <p:cNvSpPr txBox="1"/>
          <p:nvPr/>
        </p:nvSpPr>
        <p:spPr>
          <a:xfrm>
            <a:off x="689079" y="5073703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1" name="object 71">
            <a:extLst>
              <a:ext uri="{FF2B5EF4-FFF2-40B4-BE49-F238E27FC236}">
                <a16:creationId xmlns:a16="http://schemas.microsoft.com/office/drawing/2014/main" id="{98B4AA72-F299-9349-8B6C-A53D4ADAD06F}"/>
              </a:ext>
            </a:extLst>
          </p:cNvPr>
          <p:cNvSpPr txBox="1"/>
          <p:nvPr/>
        </p:nvSpPr>
        <p:spPr>
          <a:xfrm>
            <a:off x="1081926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" name="object 72">
            <a:extLst>
              <a:ext uri="{FF2B5EF4-FFF2-40B4-BE49-F238E27FC236}">
                <a16:creationId xmlns:a16="http://schemas.microsoft.com/office/drawing/2014/main" id="{345F8BED-ECB6-964A-A23A-ACB6CADD1D01}"/>
              </a:ext>
            </a:extLst>
          </p:cNvPr>
          <p:cNvSpPr txBox="1"/>
          <p:nvPr/>
        </p:nvSpPr>
        <p:spPr>
          <a:xfrm>
            <a:off x="1317612" y="5073703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3" name="object 66">
            <a:extLst>
              <a:ext uri="{FF2B5EF4-FFF2-40B4-BE49-F238E27FC236}">
                <a16:creationId xmlns:a16="http://schemas.microsoft.com/office/drawing/2014/main" id="{A723F26B-CE1B-CB40-ACFE-79AD803520AE}"/>
              </a:ext>
            </a:extLst>
          </p:cNvPr>
          <p:cNvSpPr txBox="1"/>
          <p:nvPr/>
        </p:nvSpPr>
        <p:spPr>
          <a:xfrm>
            <a:off x="217707" y="4703565"/>
            <a:ext cx="1190222" cy="348590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25475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2" name="object 52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5">
            <a:extLst>
              <a:ext uri="{FF2B5EF4-FFF2-40B4-BE49-F238E27FC236}">
                <a16:creationId xmlns:a16="http://schemas.microsoft.com/office/drawing/2014/main" id="{EBED17EE-85A4-544D-90B0-21148BA1E16C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9" name="object 68">
            <a:extLst>
              <a:ext uri="{FF2B5EF4-FFF2-40B4-BE49-F238E27FC236}">
                <a16:creationId xmlns:a16="http://schemas.microsoft.com/office/drawing/2014/main" id="{D5027012-CE61-0642-9CC9-8D2FE6A08E6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9">
            <a:extLst>
              <a:ext uri="{FF2B5EF4-FFF2-40B4-BE49-F238E27FC236}">
                <a16:creationId xmlns:a16="http://schemas.microsoft.com/office/drawing/2014/main" id="{DDB330EE-B13E-5849-A3E4-51D627CBC373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0">
            <a:extLst>
              <a:ext uri="{FF2B5EF4-FFF2-40B4-BE49-F238E27FC236}">
                <a16:creationId xmlns:a16="http://schemas.microsoft.com/office/drawing/2014/main" id="{0A9912D3-8BD9-2D4F-97A9-A0A3C4AF5258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1">
            <a:extLst>
              <a:ext uri="{FF2B5EF4-FFF2-40B4-BE49-F238E27FC236}">
                <a16:creationId xmlns:a16="http://schemas.microsoft.com/office/drawing/2014/main" id="{474A31C6-63A3-6A4A-B4D6-23E62B054EE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2">
            <a:extLst>
              <a:ext uri="{FF2B5EF4-FFF2-40B4-BE49-F238E27FC236}">
                <a16:creationId xmlns:a16="http://schemas.microsoft.com/office/drawing/2014/main" id="{038B1F76-8AB5-8143-97CA-EEEADDD7638D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66">
            <a:extLst>
              <a:ext uri="{FF2B5EF4-FFF2-40B4-BE49-F238E27FC236}">
                <a16:creationId xmlns:a16="http://schemas.microsoft.com/office/drawing/2014/main" id="{42CF66DB-9BA1-3E46-B867-200CF193B8C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5" name="object 47">
            <a:extLst>
              <a:ext uri="{FF2B5EF4-FFF2-40B4-BE49-F238E27FC236}">
                <a16:creationId xmlns:a16="http://schemas.microsoft.com/office/drawing/2014/main" id="{A530C871-5E3D-1F4C-BBFF-B49DD1570613}"/>
              </a:ext>
            </a:extLst>
          </p:cNvPr>
          <p:cNvGraphicFramePr>
            <a:graphicFrameLocks noGrp="1"/>
          </p:cNvGraphicFramePr>
          <p:nvPr/>
        </p:nvGraphicFramePr>
        <p:xfrm>
          <a:off x="204295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>
                            <a:lumMod val="50000"/>
                          </a:schemeClr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" name="文本框 66">
            <a:extLst>
              <a:ext uri="{FF2B5EF4-FFF2-40B4-BE49-F238E27FC236}">
                <a16:creationId xmlns:a16="http://schemas.microsoft.com/office/drawing/2014/main" id="{B40EAFC5-D833-4749-9DF0-4EEC4B88DDB7}"/>
              </a:ext>
            </a:extLst>
          </p:cNvPr>
          <p:cNvSpPr txBox="1"/>
          <p:nvPr/>
        </p:nvSpPr>
        <p:spPr>
          <a:xfrm>
            <a:off x="1681796" y="4831586"/>
            <a:ext cx="4572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B + B</a:t>
            </a: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</a:rPr>
              <a:t>'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</a:rPr>
              <a:t>s cost to C</a:t>
            </a:r>
          </a:p>
        </p:txBody>
      </p:sp>
    </p:spTree>
    <p:extLst>
      <p:ext uri="{BB962C8B-B14F-4D97-AF65-F5344CB8AC3E}">
        <p14:creationId xmlns:p14="http://schemas.microsoft.com/office/powerpoint/2010/main" val="285404932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65">
            <a:extLst>
              <a:ext uri="{FF2B5EF4-FFF2-40B4-BE49-F238E27FC236}">
                <a16:creationId xmlns:a16="http://schemas.microsoft.com/office/drawing/2014/main" id="{6EAEF863-2D20-FD4F-A1F5-8CDD362598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1" name="object 68">
            <a:extLst>
              <a:ext uri="{FF2B5EF4-FFF2-40B4-BE49-F238E27FC236}">
                <a16:creationId xmlns:a16="http://schemas.microsoft.com/office/drawing/2014/main" id="{BB7DC039-0F46-BA4F-A666-9F25920BD4ED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9">
            <a:extLst>
              <a:ext uri="{FF2B5EF4-FFF2-40B4-BE49-F238E27FC236}">
                <a16:creationId xmlns:a16="http://schemas.microsoft.com/office/drawing/2014/main" id="{1AA8ED64-C53C-004F-B1F5-D90BB7C01630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0">
            <a:extLst>
              <a:ext uri="{FF2B5EF4-FFF2-40B4-BE49-F238E27FC236}">
                <a16:creationId xmlns:a16="http://schemas.microsoft.com/office/drawing/2014/main" id="{BE3C51C8-C172-8145-B1D6-B86D250EB235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1">
            <a:extLst>
              <a:ext uri="{FF2B5EF4-FFF2-40B4-BE49-F238E27FC236}">
                <a16:creationId xmlns:a16="http://schemas.microsoft.com/office/drawing/2014/main" id="{E415A064-B871-264A-A230-9336411BBF5E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72">
            <a:extLst>
              <a:ext uri="{FF2B5EF4-FFF2-40B4-BE49-F238E27FC236}">
                <a16:creationId xmlns:a16="http://schemas.microsoft.com/office/drawing/2014/main" id="{0CB11A74-DF57-704C-B9A3-D07695700877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0110B246-3EB8-0B4F-A575-3AF71F81364F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7" name="object 47">
            <a:extLst>
              <a:ext uri="{FF2B5EF4-FFF2-40B4-BE49-F238E27FC236}">
                <a16:creationId xmlns:a16="http://schemas.microsoft.com/office/drawing/2014/main" id="{2CD34B98-8284-BB40-AEFA-D180B4A402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9896742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63950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2B1E824A-A3BD-A546-B83F-744EDE93230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240739-2E68-E246-829C-E6525753A0BF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90768B8E-5D0F-D944-961B-6CB170909729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7C2EA76F-43AE-9A40-A0D9-8CD2C665DECC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FC839C38-9FCA-324C-A72C-5E92204E5AAC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BF8ED11-CD9C-3247-BB48-2B24B0AD0ABC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64FBAE64-F8D0-BD44-ADC4-27677CAEBFEB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7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BE2D129B-88BF-9E47-AD61-1907890967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4574526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477814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60FBCF19-D60A-CA4D-BC3F-FF713968967A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75E36349-5772-0947-BB32-27DB24C80B24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BD8DC72-F421-CB41-82BE-C0FACF2058C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4A8F1AE2-C7EE-EB4A-BA50-465E552A76D9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A537D3F5-875C-134A-89A1-B7FFBCB7BFD4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EFF77BA-EE13-6449-A6B8-E1F860CF4D0E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901EA70-75D0-7244-9EEF-7BAD1EC66423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B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10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0EDDBD7A-7BF5-4642-8732-6C27E479D7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0941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FE8B1D38-20B9-084C-8355-7A5E7436643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AA0B227-44A5-F547-926F-B95B83C708EC}"/>
              </a:ext>
            </a:extLst>
          </p:cNvPr>
          <p:cNvSpPr txBox="1"/>
          <p:nvPr/>
        </p:nvSpPr>
        <p:spPr>
          <a:xfrm>
            <a:off x="217707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FE2D5802-4199-EE4C-B510-31C3046C0E3B}"/>
              </a:ext>
            </a:extLst>
          </p:cNvPr>
          <p:cNvSpPr txBox="1"/>
          <p:nvPr/>
        </p:nvSpPr>
        <p:spPr>
          <a:xfrm>
            <a:off x="453393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3202043-3DE1-474B-BEC0-FBA29B6D00CB}"/>
              </a:ext>
            </a:extLst>
          </p:cNvPr>
          <p:cNvSpPr txBox="1"/>
          <p:nvPr/>
        </p:nvSpPr>
        <p:spPr>
          <a:xfrm>
            <a:off x="689079" y="5233764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A931B10-32FB-5949-BBA9-27CC70624EC8}"/>
              </a:ext>
            </a:extLst>
          </p:cNvPr>
          <p:cNvSpPr txBox="1"/>
          <p:nvPr/>
        </p:nvSpPr>
        <p:spPr>
          <a:xfrm>
            <a:off x="1081926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72A94D7F-AF2F-D74A-984B-3FB8F9771E96}"/>
              </a:ext>
            </a:extLst>
          </p:cNvPr>
          <p:cNvSpPr txBox="1"/>
          <p:nvPr/>
        </p:nvSpPr>
        <p:spPr>
          <a:xfrm>
            <a:off x="1317612" y="5233764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424C1CFD-94C5-894F-BB81-71C941A96EAC}"/>
              </a:ext>
            </a:extLst>
          </p:cNvPr>
          <p:cNvSpPr txBox="1"/>
          <p:nvPr/>
        </p:nvSpPr>
        <p:spPr>
          <a:xfrm>
            <a:off x="217706" y="4703565"/>
            <a:ext cx="1347055" cy="528127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96E7880A-D3D7-F447-BCF6-ED6E38FCD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731704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2550C1E-033A-E346-99EF-9C9E6E9F69F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55EC3A30-DEE0-C94A-B9F2-4226ECDAABA7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54C2EFBE-C40D-EE42-B7CA-CB9EACDA4E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87F09A16-0BF7-C543-A84C-9A750B42B0A7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E3F13696-5260-324A-963A-302128FF13E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8B4F00A1-99AD-904B-8015-3312477C2D27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B541C9D-D68A-FD4C-8E7E-9D571EF17E65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  <p:graphicFrame>
        <p:nvGraphicFramePr>
          <p:cNvPr id="66" name="object 47">
            <a:extLst>
              <a:ext uri="{FF2B5EF4-FFF2-40B4-BE49-F238E27FC236}">
                <a16:creationId xmlns:a16="http://schemas.microsoft.com/office/drawing/2014/main" id="{40184FEE-D720-8C49-8880-C5BA314683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1416058"/>
              </p:ext>
            </p:extLst>
          </p:nvPr>
        </p:nvGraphicFramePr>
        <p:xfrm>
          <a:off x="1619672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99167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BA0C8051-CB87-644C-9C39-F3BCAA546D31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6D9CC067-93A2-B448-8C3D-61EB6C81E42C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C1B0F2F0-3D0B-AA44-930D-EDD262866515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01A21F05-DB5A-2E47-AE21-97F01863A72B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C50E9714-7D3C-A643-8A9C-242A765ABB08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201198C7-B349-EC4C-B573-5425772A2685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360C79BB-3BDF-BF40-B0BC-5A6C66FABFB6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  <p:graphicFrame>
        <p:nvGraphicFramePr>
          <p:cNvPr id="67" name="object 47">
            <a:extLst>
              <a:ext uri="{FF2B5EF4-FFF2-40B4-BE49-F238E27FC236}">
                <a16:creationId xmlns:a16="http://schemas.microsoft.com/office/drawing/2014/main" id="{ADDDB427-CD94-8B45-92D4-8A2BB58F9C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8574319"/>
              </p:ext>
            </p:extLst>
          </p:nvPr>
        </p:nvGraphicFramePr>
        <p:xfrm>
          <a:off x="1682918" y="4238102"/>
          <a:ext cx="4257234" cy="6264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84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ts val="2585"/>
                        </a:lnSpc>
                      </a:pPr>
                      <a:r>
                        <a:rPr sz="1000" b="1" spc="20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B’s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i="1" dirty="0">
                          <a:solidFill>
                            <a:srgbClr val="FF2F92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 dirty="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11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ts val="2585"/>
                        </a:lnSpc>
                      </a:pPr>
                      <a:r>
                        <a:rPr sz="1000" b="1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[(A,7),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85"/>
                        </a:lnSpc>
                      </a:pPr>
                      <a:r>
                        <a:rPr sz="1000" b="1" spc="245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(C,3),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ts val="2585"/>
                        </a:lnSpc>
                      </a:pPr>
                      <a:r>
                        <a:rPr sz="1000" b="1" spc="220" dirty="0">
                          <a:solidFill>
                            <a:srgbClr val="FF2F92"/>
                          </a:solidFill>
                          <a:latin typeface="Trebuchet MS"/>
                          <a:cs typeface="Trebuchet MS"/>
                        </a:rPr>
                        <a:t>(D,1)]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799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D’s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009051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[(B,1),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5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(C,5),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6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(E,3),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(F,4)</a:t>
                      </a:r>
                      <a:r>
                        <a:rPr lang="en-US" altLang="zh-CN"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(A,2)</a:t>
                      </a:r>
                      <a:r>
                        <a:rPr sz="1000" b="1" spc="240" dirty="0">
                          <a:solidFill>
                            <a:srgbClr val="009051"/>
                          </a:solidFill>
                          <a:latin typeface="Trebuchet MS"/>
                          <a:cs typeface="Trebuchet MS"/>
                        </a:rPr>
                        <a:t>]</a:t>
                      </a:r>
                      <a:endParaRPr sz="1000" dirty="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2">
                <a:tc>
                  <a:txBody>
                    <a:bodyPr/>
                    <a:lstStyle/>
                    <a:p>
                      <a:pPr marR="40640"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F’s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i="1" dirty="0">
                          <a:solidFill>
                            <a:srgbClr val="FF9300"/>
                          </a:solidFill>
                          <a:latin typeface="Arial"/>
                          <a:cs typeface="Arial"/>
                        </a:rPr>
                        <a:t>first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11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adv: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R="7239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[(A,1),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35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(D,4),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 marL="8001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000" b="1" spc="250" dirty="0">
                          <a:solidFill>
                            <a:srgbClr val="FF9300"/>
                          </a:solidFill>
                          <a:latin typeface="Trebuchet MS"/>
                          <a:cs typeface="Trebuchet MS"/>
                        </a:rPr>
                        <a:t>(E,5)]</a:t>
                      </a:r>
                      <a:endParaRPr sz="1000">
                        <a:latin typeface="Trebuchet MS"/>
                        <a:cs typeface="Trebuchet MS"/>
                      </a:endParaRPr>
                    </a:p>
                  </a:txBody>
                  <a:tcPr marL="0" marR="0" marT="1733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13760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884232" y="2394707"/>
            <a:ext cx="148164" cy="148164"/>
          </a:xfrm>
          <a:custGeom>
            <a:avLst/>
            <a:gdLst/>
            <a:ahLst/>
            <a:cxnLst/>
            <a:rect l="l" t="t" r="r" b="b"/>
            <a:pathLst>
              <a:path w="325755" h="325754">
                <a:moveTo>
                  <a:pt x="162857" y="0"/>
                </a:moveTo>
                <a:lnTo>
                  <a:pt x="121545" y="5300"/>
                </a:lnTo>
                <a:lnTo>
                  <a:pt x="82427" y="21200"/>
                </a:lnTo>
                <a:lnTo>
                  <a:pt x="47700" y="47700"/>
                </a:lnTo>
                <a:lnTo>
                  <a:pt x="21200" y="82426"/>
                </a:lnTo>
                <a:lnTo>
                  <a:pt x="5300" y="121542"/>
                </a:lnTo>
                <a:lnTo>
                  <a:pt x="0" y="162853"/>
                </a:lnTo>
                <a:lnTo>
                  <a:pt x="5300" y="204164"/>
                </a:lnTo>
                <a:lnTo>
                  <a:pt x="21200" y="243280"/>
                </a:lnTo>
                <a:lnTo>
                  <a:pt x="47700" y="278007"/>
                </a:lnTo>
                <a:lnTo>
                  <a:pt x="82427" y="304507"/>
                </a:lnTo>
                <a:lnTo>
                  <a:pt x="121545" y="320407"/>
                </a:lnTo>
                <a:lnTo>
                  <a:pt x="162857" y="325707"/>
                </a:lnTo>
                <a:lnTo>
                  <a:pt x="204169" y="320407"/>
                </a:lnTo>
                <a:lnTo>
                  <a:pt x="243284" y="304507"/>
                </a:lnTo>
                <a:lnTo>
                  <a:pt x="278007" y="278007"/>
                </a:lnTo>
                <a:lnTo>
                  <a:pt x="304507" y="243280"/>
                </a:lnTo>
                <a:lnTo>
                  <a:pt x="320407" y="204164"/>
                </a:lnTo>
                <a:lnTo>
                  <a:pt x="325707" y="162853"/>
                </a:lnTo>
                <a:lnTo>
                  <a:pt x="320407" y="121542"/>
                </a:lnTo>
                <a:lnTo>
                  <a:pt x="304507" y="82426"/>
                </a:lnTo>
                <a:lnTo>
                  <a:pt x="278007" y="47700"/>
                </a:lnTo>
                <a:lnTo>
                  <a:pt x="243284" y="21200"/>
                </a:lnTo>
                <a:lnTo>
                  <a:pt x="204169" y="5300"/>
                </a:lnTo>
                <a:lnTo>
                  <a:pt x="162857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000126" y="2179146"/>
            <a:ext cx="175024" cy="594389"/>
            <a:chOff x="2198888" y="4163239"/>
            <a:chExt cx="384810" cy="1306830"/>
          </a:xfrm>
        </p:grpSpPr>
        <p:sp>
          <p:nvSpPr>
            <p:cNvPr id="51" name="object 51"/>
            <p:cNvSpPr/>
            <p:nvPr/>
          </p:nvSpPr>
          <p:spPr>
            <a:xfrm>
              <a:off x="2257402" y="4163239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7" y="0"/>
                  </a:moveTo>
                  <a:lnTo>
                    <a:pt x="121545" y="5300"/>
                  </a:lnTo>
                  <a:lnTo>
                    <a:pt x="82427" y="21200"/>
                  </a:lnTo>
                  <a:lnTo>
                    <a:pt x="47700" y="47700"/>
                  </a:lnTo>
                  <a:lnTo>
                    <a:pt x="21200" y="82427"/>
                  </a:lnTo>
                  <a:lnTo>
                    <a:pt x="5300" y="121545"/>
                  </a:lnTo>
                  <a:lnTo>
                    <a:pt x="0" y="162858"/>
                  </a:lnTo>
                  <a:lnTo>
                    <a:pt x="5300" y="204172"/>
                  </a:lnTo>
                  <a:lnTo>
                    <a:pt x="21200" y="243290"/>
                  </a:lnTo>
                  <a:lnTo>
                    <a:pt x="47700" y="278017"/>
                  </a:lnTo>
                  <a:lnTo>
                    <a:pt x="82427" y="304513"/>
                  </a:lnTo>
                  <a:lnTo>
                    <a:pt x="121545" y="320410"/>
                  </a:lnTo>
                  <a:lnTo>
                    <a:pt x="162857" y="325709"/>
                  </a:lnTo>
                  <a:lnTo>
                    <a:pt x="204169" y="320410"/>
                  </a:lnTo>
                  <a:lnTo>
                    <a:pt x="243284" y="304513"/>
                  </a:lnTo>
                  <a:lnTo>
                    <a:pt x="278007" y="278017"/>
                  </a:lnTo>
                  <a:lnTo>
                    <a:pt x="304507" y="243290"/>
                  </a:lnTo>
                  <a:lnTo>
                    <a:pt x="320407" y="204172"/>
                  </a:lnTo>
                  <a:lnTo>
                    <a:pt x="325707" y="162858"/>
                  </a:lnTo>
                  <a:lnTo>
                    <a:pt x="320407" y="121545"/>
                  </a:lnTo>
                  <a:lnTo>
                    <a:pt x="304507" y="82427"/>
                  </a:lnTo>
                  <a:lnTo>
                    <a:pt x="278007" y="47700"/>
                  </a:lnTo>
                  <a:lnTo>
                    <a:pt x="243284" y="21200"/>
                  </a:lnTo>
                  <a:lnTo>
                    <a:pt x="204169" y="5300"/>
                  </a:lnTo>
                  <a:lnTo>
                    <a:pt x="162857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2198888" y="5144068"/>
              <a:ext cx="325755" cy="325755"/>
            </a:xfrm>
            <a:custGeom>
              <a:avLst/>
              <a:gdLst/>
              <a:ahLst/>
              <a:cxnLst/>
              <a:rect l="l" t="t" r="r" b="b"/>
              <a:pathLst>
                <a:path w="325755" h="325754">
                  <a:moveTo>
                    <a:pt x="162851" y="0"/>
                  </a:moveTo>
                  <a:lnTo>
                    <a:pt x="121537" y="5300"/>
                  </a:lnTo>
                  <a:lnTo>
                    <a:pt x="82419" y="21200"/>
                  </a:lnTo>
                  <a:lnTo>
                    <a:pt x="47692" y="47700"/>
                  </a:lnTo>
                  <a:lnTo>
                    <a:pt x="21196" y="82426"/>
                  </a:lnTo>
                  <a:lnTo>
                    <a:pt x="5299" y="121542"/>
                  </a:lnTo>
                  <a:lnTo>
                    <a:pt x="0" y="162853"/>
                  </a:lnTo>
                  <a:lnTo>
                    <a:pt x="5299" y="204164"/>
                  </a:lnTo>
                  <a:lnTo>
                    <a:pt x="21196" y="243280"/>
                  </a:lnTo>
                  <a:lnTo>
                    <a:pt x="47692" y="278007"/>
                  </a:lnTo>
                  <a:lnTo>
                    <a:pt x="82419" y="304507"/>
                  </a:lnTo>
                  <a:lnTo>
                    <a:pt x="121537" y="320407"/>
                  </a:lnTo>
                  <a:lnTo>
                    <a:pt x="162851" y="325707"/>
                  </a:lnTo>
                  <a:lnTo>
                    <a:pt x="204164" y="320407"/>
                  </a:lnTo>
                  <a:lnTo>
                    <a:pt x="243282" y="304507"/>
                  </a:lnTo>
                  <a:lnTo>
                    <a:pt x="278009" y="278007"/>
                  </a:lnTo>
                  <a:lnTo>
                    <a:pt x="304509" y="243280"/>
                  </a:lnTo>
                  <a:lnTo>
                    <a:pt x="320409" y="204164"/>
                  </a:lnTo>
                  <a:lnTo>
                    <a:pt x="325709" y="162853"/>
                  </a:lnTo>
                  <a:lnTo>
                    <a:pt x="320409" y="121542"/>
                  </a:lnTo>
                  <a:lnTo>
                    <a:pt x="304509" y="82426"/>
                  </a:lnTo>
                  <a:lnTo>
                    <a:pt x="278009" y="47700"/>
                  </a:lnTo>
                  <a:lnTo>
                    <a:pt x="243282" y="21200"/>
                  </a:lnTo>
                  <a:lnTo>
                    <a:pt x="204164" y="5300"/>
                  </a:lnTo>
                  <a:lnTo>
                    <a:pt x="162851" y="0"/>
                  </a:lnTo>
                  <a:close/>
                </a:path>
              </a:pathLst>
            </a:custGeom>
            <a:solidFill>
              <a:srgbClr val="FF9300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2051619" y="4578835"/>
            <a:ext cx="2651644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  <a:tabLst>
                <a:tab pos="298906" algn="l"/>
                <a:tab pos="738745" algn="l"/>
                <a:tab pos="1105519" algn="l"/>
                <a:tab pos="1692067" algn="l"/>
                <a:tab pos="2205262" algn="l"/>
              </a:tabLst>
            </a:pPr>
            <a:r>
              <a:rPr sz="1046" b="1" spc="96" dirty="0">
                <a:solidFill>
                  <a:srgbClr val="FF9300"/>
                </a:solidFill>
                <a:latin typeface="Trebuchet MS"/>
                <a:cs typeface="Trebuchet MS"/>
              </a:rPr>
              <a:t>F’s	</a:t>
            </a:r>
            <a:r>
              <a:rPr sz="1046" i="1" spc="239" dirty="0">
                <a:solidFill>
                  <a:srgbClr val="FF9300"/>
                </a:solidFill>
                <a:latin typeface="Arial"/>
                <a:cs typeface="Arial"/>
              </a:rPr>
              <a:t>first	</a:t>
            </a:r>
            <a:r>
              <a:rPr sz="1046" b="1" spc="50" dirty="0">
                <a:solidFill>
                  <a:srgbClr val="FF9300"/>
                </a:solidFill>
                <a:latin typeface="Trebuchet MS"/>
                <a:cs typeface="Trebuchet MS"/>
              </a:rPr>
              <a:t>adv: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[(A,1),	</a:t>
            </a:r>
            <a:r>
              <a:rPr sz="1046" b="1" spc="107" dirty="0">
                <a:solidFill>
                  <a:srgbClr val="FF9300"/>
                </a:solidFill>
                <a:latin typeface="Trebuchet MS"/>
                <a:cs typeface="Trebuchet MS"/>
              </a:rPr>
              <a:t>(D,4),	</a:t>
            </a:r>
            <a:r>
              <a:rPr sz="1046" b="1" spc="114" dirty="0">
                <a:solidFill>
                  <a:srgbClr val="FF9300"/>
                </a:solidFill>
                <a:latin typeface="Trebuchet MS"/>
                <a:cs typeface="Trebuchet MS"/>
              </a:rPr>
              <a:t>(E,5)]</a:t>
            </a:r>
            <a:endParaRPr sz="1046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65">
            <a:extLst>
              <a:ext uri="{FF2B5EF4-FFF2-40B4-BE49-F238E27FC236}">
                <a16:creationId xmlns:a16="http://schemas.microsoft.com/office/drawing/2014/main" id="{0A77A50C-F833-3F4B-950F-804D299F5722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60" name="object 68">
            <a:extLst>
              <a:ext uri="{FF2B5EF4-FFF2-40B4-BE49-F238E27FC236}">
                <a16:creationId xmlns:a16="http://schemas.microsoft.com/office/drawing/2014/main" id="{95A22395-0CB8-524D-948D-28D67EC802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9">
            <a:extLst>
              <a:ext uri="{FF2B5EF4-FFF2-40B4-BE49-F238E27FC236}">
                <a16:creationId xmlns:a16="http://schemas.microsoft.com/office/drawing/2014/main" id="{41AE49B4-E989-E142-8AB6-F7FFCBC0DC7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70">
            <a:extLst>
              <a:ext uri="{FF2B5EF4-FFF2-40B4-BE49-F238E27FC236}">
                <a16:creationId xmlns:a16="http://schemas.microsoft.com/office/drawing/2014/main" id="{D01BACDC-5D39-704B-84BA-F7510DCB5391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object 71">
            <a:extLst>
              <a:ext uri="{FF2B5EF4-FFF2-40B4-BE49-F238E27FC236}">
                <a16:creationId xmlns:a16="http://schemas.microsoft.com/office/drawing/2014/main" id="{396EADC9-00B9-9F46-BB7D-79FDF793074D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4" name="object 72">
            <a:extLst>
              <a:ext uri="{FF2B5EF4-FFF2-40B4-BE49-F238E27FC236}">
                <a16:creationId xmlns:a16="http://schemas.microsoft.com/office/drawing/2014/main" id="{31A4C0F5-F8E1-F341-959E-A76CB8F4B77C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5" name="object 66">
            <a:extLst>
              <a:ext uri="{FF2B5EF4-FFF2-40B4-BE49-F238E27FC236}">
                <a16:creationId xmlns:a16="http://schemas.microsoft.com/office/drawing/2014/main" id="{943DD0D7-A856-EA40-B051-A64B5122A80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06863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307037" y="4133099"/>
            <a:ext cx="2623051" cy="734926"/>
          </a:xfrm>
          <a:prstGeom prst="rect">
            <a:avLst/>
          </a:prstGeom>
        </p:spPr>
        <p:txBody>
          <a:bodyPr vert="horz" wrap="square" lIns="0" tIns="7220" rIns="0" bIns="0" rtlCol="0">
            <a:spAutoFit/>
          </a:bodyPr>
          <a:lstStyle/>
          <a:p>
            <a:pPr marL="5776" marR="2310" algn="ctr" defTabSz="415869">
              <a:lnSpc>
                <a:spcPct val="100400"/>
              </a:lnSpc>
              <a:spcBef>
                <a:spcPts val="57"/>
              </a:spcBef>
            </a:pP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this </a:t>
            </a:r>
            <a:r>
              <a:rPr sz="1182" spc="5" dirty="0">
                <a:solidFill>
                  <a:srgbClr val="5E5E5E"/>
                </a:solidFill>
                <a:latin typeface="Arial"/>
                <a:cs typeface="Arial"/>
              </a:rPr>
              <a:t>is </a:t>
            </a:r>
            <a:r>
              <a:rPr sz="1182" spc="-39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routing table </a:t>
            </a:r>
            <a:r>
              <a:rPr sz="1182" spc="9" dirty="0">
                <a:solidFill>
                  <a:srgbClr val="5E5E5E"/>
                </a:solidFill>
                <a:latin typeface="Arial"/>
                <a:cs typeface="Arial"/>
              </a:rPr>
              <a:t>after one</a:t>
            </a:r>
            <a:r>
              <a:rPr sz="1182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6" dirty="0">
                <a:solidFill>
                  <a:srgbClr val="5E5E5E"/>
                </a:solidFill>
                <a:latin typeface="Arial"/>
                <a:cs typeface="Arial"/>
              </a:rPr>
              <a:t>round 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note </a:t>
            </a:r>
            <a:r>
              <a:rPr sz="1182" spc="23" dirty="0">
                <a:solidFill>
                  <a:srgbClr val="5E5E5E"/>
                </a:solidFill>
                <a:latin typeface="Arial"/>
                <a:cs typeface="Arial"/>
              </a:rPr>
              <a:t>that </a:t>
            </a:r>
            <a:r>
              <a:rPr sz="1182" spc="25" dirty="0">
                <a:solidFill>
                  <a:srgbClr val="5E5E5E"/>
                </a:solidFill>
                <a:latin typeface="Arial"/>
                <a:cs typeface="Arial"/>
              </a:rPr>
              <a:t>it </a:t>
            </a:r>
            <a:r>
              <a:rPr sz="1182" spc="18" dirty="0">
                <a:solidFill>
                  <a:srgbClr val="5E5E5E"/>
                </a:solidFill>
                <a:latin typeface="Arial"/>
                <a:cs typeface="Arial"/>
              </a:rPr>
              <a:t>does  </a:t>
            </a:r>
            <a:r>
              <a:rPr sz="1182" spc="30" dirty="0">
                <a:solidFill>
                  <a:srgbClr val="5E5E5E"/>
                </a:solidFill>
                <a:latin typeface="Arial"/>
                <a:cs typeface="Arial"/>
              </a:rPr>
              <a:t>not </a:t>
            </a:r>
            <a:r>
              <a:rPr sz="1182" spc="-2" dirty="0">
                <a:solidFill>
                  <a:srgbClr val="5E5E5E"/>
                </a:solidFill>
                <a:latin typeface="Arial"/>
                <a:cs typeface="Arial"/>
              </a:rPr>
              <a:t>have </a:t>
            </a:r>
            <a:r>
              <a:rPr sz="1182" spc="20" dirty="0">
                <a:solidFill>
                  <a:srgbClr val="5E5E5E"/>
                </a:solidFill>
                <a:latin typeface="Arial"/>
                <a:cs typeface="Arial"/>
              </a:rPr>
              <a:t>knowledge </a:t>
            </a:r>
            <a:r>
              <a:rPr sz="1182" spc="27" dirty="0">
                <a:solidFill>
                  <a:srgbClr val="5E5E5E"/>
                </a:solidFill>
                <a:latin typeface="Arial"/>
                <a:cs typeface="Arial"/>
              </a:rPr>
              <a:t>of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1182" spc="32" dirty="0">
                <a:solidFill>
                  <a:srgbClr val="5E5E5E"/>
                </a:solidFill>
                <a:latin typeface="Arial"/>
                <a:cs typeface="Arial"/>
              </a:rPr>
              <a:t>min-cost 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route </a:t>
            </a:r>
            <a:r>
              <a:rPr sz="1182" spc="39" dirty="0">
                <a:solidFill>
                  <a:srgbClr val="5E5E5E"/>
                </a:solidFill>
                <a:latin typeface="Arial"/>
                <a:cs typeface="Arial"/>
              </a:rPr>
              <a:t>to </a:t>
            </a:r>
            <a:r>
              <a:rPr sz="1182" spc="11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82" spc="-41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1182" spc="14" dirty="0">
                <a:solidFill>
                  <a:srgbClr val="5E5E5E"/>
                </a:solidFill>
                <a:latin typeface="Arial"/>
                <a:cs typeface="Arial"/>
              </a:rPr>
              <a:t>yet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9956A990-FAA5-4448-A2E1-237964971A15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465680BC-5F80-3641-B9FD-11761A75C3D4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C617C87D-96BE-F040-8BAF-FC9D729EE94A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08FD14D3-936E-E147-80D9-08AA136DE82D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A047E779-6741-6D49-913B-CD60C4015621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16F55D53-8341-8048-BB1F-941F934274C1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1F44CC58-7374-1A40-9A4C-06291CF8A29A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13332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65">
            <a:extLst>
              <a:ext uri="{FF2B5EF4-FFF2-40B4-BE49-F238E27FC236}">
                <a16:creationId xmlns:a16="http://schemas.microsoft.com/office/drawing/2014/main" id="{8F1EE4AC-8BD6-484C-BAD5-A51747FFA449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6" name="object 68">
            <a:extLst>
              <a:ext uri="{FF2B5EF4-FFF2-40B4-BE49-F238E27FC236}">
                <a16:creationId xmlns:a16="http://schemas.microsoft.com/office/drawing/2014/main" id="{D5784816-B33F-3C4A-8B18-4E2841B3BCDF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" name="object 69">
            <a:extLst>
              <a:ext uri="{FF2B5EF4-FFF2-40B4-BE49-F238E27FC236}">
                <a16:creationId xmlns:a16="http://schemas.microsoft.com/office/drawing/2014/main" id="{71B2BE10-4BEC-DE45-A8CC-73C592F0B4D8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70">
            <a:extLst>
              <a:ext uri="{FF2B5EF4-FFF2-40B4-BE49-F238E27FC236}">
                <a16:creationId xmlns:a16="http://schemas.microsoft.com/office/drawing/2014/main" id="{A4629238-F129-1840-893F-126C53CFB009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1">
            <a:extLst>
              <a:ext uri="{FF2B5EF4-FFF2-40B4-BE49-F238E27FC236}">
                <a16:creationId xmlns:a16="http://schemas.microsoft.com/office/drawing/2014/main" id="{CCDB6C85-2821-CF4B-AF34-278934EDA84C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2">
            <a:extLst>
              <a:ext uri="{FF2B5EF4-FFF2-40B4-BE49-F238E27FC236}">
                <a16:creationId xmlns:a16="http://schemas.microsoft.com/office/drawing/2014/main" id="{3C9CD5B4-B1D9-CE46-A13C-D78D806F51C9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66">
            <a:extLst>
              <a:ext uri="{FF2B5EF4-FFF2-40B4-BE49-F238E27FC236}">
                <a16:creationId xmlns:a16="http://schemas.microsoft.com/office/drawing/2014/main" id="{D1D5D640-DC59-1E41-8001-8F56BB07BC30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8202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4" name="object 4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2" name="object 12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9437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9300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FFD479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35" name="object 35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051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FF2F92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 dirty="0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661342" y="4057489"/>
            <a:ext cx="123441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440863" y="4182400"/>
            <a:ext cx="2578285" cy="313901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lnSpc>
                <a:spcPts val="1246"/>
              </a:lnSpc>
              <a:spcBef>
                <a:spcPts val="48"/>
              </a:spcBef>
              <a:tabLst>
                <a:tab pos="293130" algn="l"/>
                <a:tab pos="806324" algn="l"/>
              </a:tabLst>
            </a:pPr>
            <a:r>
              <a:rPr sz="1046" spc="91" dirty="0">
                <a:solidFill>
                  <a:srgbClr val="5E5E5E"/>
                </a:solidFill>
                <a:latin typeface="Arial"/>
                <a:cs typeface="Arial"/>
              </a:rPr>
              <a:t>A’s	</a:t>
            </a:r>
            <a:r>
              <a:rPr sz="1046" i="1" spc="14" dirty="0">
                <a:solidFill>
                  <a:srgbClr val="5E5E5E"/>
                </a:solidFill>
                <a:latin typeface="Arial"/>
                <a:cs typeface="Arial"/>
              </a:rPr>
              <a:t>second	</a:t>
            </a:r>
            <a:r>
              <a:rPr sz="1046" spc="82" dirty="0">
                <a:solidFill>
                  <a:srgbClr val="5E5E5E"/>
                </a:solidFill>
                <a:latin typeface="Arial"/>
                <a:cs typeface="Arial"/>
              </a:rPr>
              <a:t>adv: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lnSpc>
                <a:spcPts val="1246"/>
              </a:lnSpc>
              <a:tabLst>
                <a:tab pos="586549" algn="l"/>
                <a:tab pos="1099743" algn="l"/>
                <a:tab pos="1613226" algn="l"/>
                <a:tab pos="2126420" algn="l"/>
              </a:tabLst>
            </a:pPr>
            <a:r>
              <a:rPr sz="1046" spc="168" dirty="0">
                <a:solidFill>
                  <a:srgbClr val="5E5E5E"/>
                </a:solidFill>
                <a:latin typeface="Arial"/>
                <a:cs typeface="Arial"/>
              </a:rPr>
              <a:t>[(B,3),	</a:t>
            </a:r>
            <a:r>
              <a:rPr sz="1046" spc="141" dirty="0">
                <a:solidFill>
                  <a:srgbClr val="5E5E5E"/>
                </a:solidFill>
                <a:latin typeface="Arial"/>
                <a:cs typeface="Arial"/>
              </a:rPr>
              <a:t>(C,7),	(D,2),	</a:t>
            </a:r>
            <a:r>
              <a:rPr sz="1046" spc="150" dirty="0">
                <a:solidFill>
                  <a:srgbClr val="5E5E5E"/>
                </a:solidFill>
                <a:latin typeface="Arial"/>
                <a:cs typeface="Arial"/>
              </a:rPr>
              <a:t>(E,5),	</a:t>
            </a:r>
            <a:r>
              <a:rPr sz="1046" spc="159" dirty="0">
                <a:solidFill>
                  <a:srgbClr val="5E5E5E"/>
                </a:solidFill>
                <a:latin typeface="Arial"/>
                <a:cs typeface="Arial"/>
              </a:rPr>
              <a:t>(F,1)]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706686" y="4738788"/>
            <a:ext cx="2045992" cy="413204"/>
          </a:xfrm>
          <a:prstGeom prst="rect">
            <a:avLst/>
          </a:prstGeom>
        </p:spPr>
        <p:txBody>
          <a:bodyPr vert="horz" wrap="square" lIns="0" tIns="4332" rIns="0" bIns="0" rtlCol="0">
            <a:spAutoFit/>
          </a:bodyPr>
          <a:lstStyle/>
          <a:p>
            <a:pPr marL="5776" marR="2310" algn="ctr" defTabSz="415869">
              <a:lnSpc>
                <a:spcPct val="102200"/>
              </a:lnSpc>
              <a:spcBef>
                <a:spcPts val="34"/>
              </a:spcBef>
            </a:pPr>
            <a:r>
              <a:rPr sz="887" spc="-9" dirty="0">
                <a:solidFill>
                  <a:srgbClr val="5E5E5E"/>
                </a:solidFill>
                <a:latin typeface="Arial"/>
                <a:cs typeface="Arial"/>
              </a:rPr>
              <a:t>A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will </a:t>
            </a:r>
            <a:r>
              <a:rPr sz="887" dirty="0">
                <a:solidFill>
                  <a:srgbClr val="5E5E5E"/>
                </a:solidFill>
                <a:latin typeface="Arial"/>
                <a:cs typeface="Arial"/>
              </a:rPr>
              <a:t>learn </a:t>
            </a:r>
            <a:r>
              <a:rPr sz="887" spc="18" dirty="0">
                <a:solidFill>
                  <a:srgbClr val="5E5E5E"/>
                </a:solidFill>
                <a:latin typeface="Arial"/>
                <a:cs typeface="Arial"/>
              </a:rPr>
              <a:t>about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correct </a:t>
            </a:r>
            <a:r>
              <a:rPr sz="887" spc="25" dirty="0">
                <a:solidFill>
                  <a:schemeClr val="accent1"/>
                </a:solidFill>
                <a:latin typeface="Arial"/>
                <a:cs typeface="Arial"/>
              </a:rPr>
              <a:t>min-cost</a:t>
            </a:r>
            <a:r>
              <a:rPr sz="887" spc="25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sz="887" spc="18" dirty="0">
                <a:solidFill>
                  <a:schemeClr val="accent1"/>
                </a:solidFill>
                <a:latin typeface="Arial"/>
                <a:cs typeface="Arial"/>
              </a:rPr>
              <a:t>path </a:t>
            </a:r>
            <a:r>
              <a:rPr sz="887" spc="30" dirty="0">
                <a:solidFill>
                  <a:schemeClr val="accent1"/>
                </a:solidFill>
                <a:latin typeface="Arial"/>
                <a:cs typeface="Arial"/>
              </a:rPr>
              <a:t>to </a:t>
            </a:r>
            <a:r>
              <a:rPr sz="887" spc="9" dirty="0">
                <a:solidFill>
                  <a:schemeClr val="accent1"/>
                </a:solidFill>
                <a:latin typeface="Arial"/>
                <a:cs typeface="Arial"/>
              </a:rPr>
              <a:t>C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in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the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next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round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of  </a:t>
            </a:r>
            <a:r>
              <a:rPr sz="887" spc="9" dirty="0">
                <a:solidFill>
                  <a:srgbClr val="5E5E5E"/>
                </a:solidFill>
                <a:latin typeface="Arial"/>
                <a:cs typeface="Arial"/>
              </a:rPr>
              <a:t>advertisements; </a:t>
            </a:r>
            <a:r>
              <a:rPr sz="887" spc="16" dirty="0">
                <a:solidFill>
                  <a:srgbClr val="5E5E5E"/>
                </a:solidFill>
                <a:latin typeface="Arial"/>
                <a:cs typeface="Arial"/>
              </a:rPr>
              <a:t>try that </a:t>
            </a:r>
            <a:r>
              <a:rPr sz="887" spc="20" dirty="0">
                <a:solidFill>
                  <a:srgbClr val="5E5E5E"/>
                </a:solidFill>
                <a:latin typeface="Arial"/>
                <a:cs typeface="Arial"/>
              </a:rPr>
              <a:t>out </a:t>
            </a:r>
            <a:r>
              <a:rPr sz="887" spc="14" dirty="0">
                <a:solidFill>
                  <a:srgbClr val="5E5E5E"/>
                </a:solidFill>
                <a:latin typeface="Arial"/>
                <a:cs typeface="Arial"/>
              </a:rPr>
              <a:t>for</a:t>
            </a:r>
            <a:r>
              <a:rPr sz="887" spc="-64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5" dirty="0">
                <a:solidFill>
                  <a:srgbClr val="5E5E5E"/>
                </a:solidFill>
                <a:latin typeface="Arial"/>
                <a:cs typeface="Arial"/>
              </a:rPr>
              <a:t>yourself!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5906010" y="4327089"/>
            <a:ext cx="975341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246633" marR="2310" indent="-241146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" name="object 65">
            <a:extLst>
              <a:ext uri="{FF2B5EF4-FFF2-40B4-BE49-F238E27FC236}">
                <a16:creationId xmlns:a16="http://schemas.microsoft.com/office/drawing/2014/main" id="{C50BFE46-B673-274A-A656-D08BBA57A693}"/>
              </a:ext>
            </a:extLst>
          </p:cNvPr>
          <p:cNvSpPr txBox="1"/>
          <p:nvPr/>
        </p:nvSpPr>
        <p:spPr>
          <a:xfrm>
            <a:off x="139154" y="4243741"/>
            <a:ext cx="1425609" cy="475022"/>
          </a:xfrm>
          <a:prstGeom prst="rect">
            <a:avLst/>
          </a:prstGeom>
        </p:spPr>
        <p:txBody>
          <a:bodyPr vert="horz" wrap="square" lIns="0" tIns="76537" rIns="0" bIns="0" rtlCol="0">
            <a:spAutoFit/>
          </a:bodyPr>
          <a:lstStyle/>
          <a:p>
            <a:pPr marL="345114" defTabSz="415869">
              <a:spcBef>
                <a:spcPts val="603"/>
              </a:spcBef>
            </a:pPr>
            <a:r>
              <a:rPr sz="887" spc="-30" dirty="0">
                <a:solidFill>
                  <a:srgbClr val="5E5E5E"/>
                </a:solidFill>
                <a:latin typeface="Arial"/>
                <a:cs typeface="Arial"/>
              </a:rPr>
              <a:t>A’s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routing</a:t>
            </a:r>
            <a:r>
              <a:rPr sz="887" spc="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sz="887" spc="11" dirty="0">
                <a:solidFill>
                  <a:srgbClr val="5E5E5E"/>
                </a:solidFill>
                <a:latin typeface="Arial"/>
                <a:cs typeface="Arial"/>
              </a:rPr>
              <a:t>table</a:t>
            </a:r>
            <a:endParaRPr sz="887" dirty="0">
              <a:solidFill>
                <a:prstClr val="black"/>
              </a:solidFill>
              <a:latin typeface="Arial"/>
              <a:cs typeface="Arial"/>
            </a:endParaRPr>
          </a:p>
          <a:p>
            <a:pPr marL="5776" defTabSz="415869">
              <a:spcBef>
                <a:spcPts val="696"/>
              </a:spcBef>
              <a:tabLst>
                <a:tab pos="319699" algn="l"/>
                <a:tab pos="476805" algn="l"/>
                <a:tab pos="948124" algn="l"/>
                <a:tab pos="1105230" algn="l"/>
              </a:tabLst>
            </a:pPr>
            <a:r>
              <a:rPr sz="1114" b="1" spc="-30" dirty="0">
                <a:solidFill>
                  <a:srgbClr val="5E5E5E"/>
                </a:solidFill>
                <a:latin typeface="Trebuchet MS"/>
                <a:cs typeface="Trebuchet MS"/>
              </a:rPr>
              <a:t>d</a:t>
            </a:r>
            <a:r>
              <a:rPr sz="1114" b="1" spc="157" dirty="0">
                <a:solidFill>
                  <a:srgbClr val="5E5E5E"/>
                </a:solidFill>
                <a:latin typeface="Trebuchet MS"/>
                <a:cs typeface="Trebuchet MS"/>
              </a:rPr>
              <a:t>st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48" dirty="0">
                <a:solidFill>
                  <a:srgbClr val="5E5E5E"/>
                </a:solidFill>
                <a:latin typeface="Trebuchet MS"/>
                <a:cs typeface="Trebuchet MS"/>
              </a:rPr>
              <a:t>route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b="1" spc="57" dirty="0">
                <a:solidFill>
                  <a:srgbClr val="5E5E5E"/>
                </a:solidFill>
                <a:latin typeface="Trebuchet MS"/>
                <a:cs typeface="Trebuchet MS"/>
              </a:rPr>
              <a:t>cos</a:t>
            </a:r>
            <a:r>
              <a:rPr sz="1114" b="1" spc="175" dirty="0">
                <a:solidFill>
                  <a:srgbClr val="5E5E5E"/>
                </a:solidFill>
                <a:latin typeface="Trebuchet MS"/>
                <a:cs typeface="Trebuchet MS"/>
              </a:rPr>
              <a:t>t</a:t>
            </a:r>
            <a:endParaRPr sz="1114" dirty="0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57" name="object 68">
            <a:extLst>
              <a:ext uri="{FF2B5EF4-FFF2-40B4-BE49-F238E27FC236}">
                <a16:creationId xmlns:a16="http://schemas.microsoft.com/office/drawing/2014/main" id="{36F3A77C-4934-A04C-A27C-3DA63A44995B}"/>
              </a:ext>
            </a:extLst>
          </p:cNvPr>
          <p:cNvSpPr txBox="1"/>
          <p:nvPr/>
        </p:nvSpPr>
        <p:spPr>
          <a:xfrm>
            <a:off x="217707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64" dirty="0">
                <a:solidFill>
                  <a:srgbClr val="5E5E5E"/>
                </a:solidFill>
                <a:latin typeface="Arial"/>
                <a:cs typeface="Arial"/>
              </a:rPr>
              <a:t>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8" name="object 69">
            <a:extLst>
              <a:ext uri="{FF2B5EF4-FFF2-40B4-BE49-F238E27FC236}">
                <a16:creationId xmlns:a16="http://schemas.microsoft.com/office/drawing/2014/main" id="{51DC2134-90DB-7A40-B4F8-A2E217459A6B}"/>
              </a:ext>
            </a:extLst>
          </p:cNvPr>
          <p:cNvSpPr txBox="1"/>
          <p:nvPr/>
        </p:nvSpPr>
        <p:spPr>
          <a:xfrm>
            <a:off x="453393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9" name="object 70">
            <a:extLst>
              <a:ext uri="{FF2B5EF4-FFF2-40B4-BE49-F238E27FC236}">
                <a16:creationId xmlns:a16="http://schemas.microsoft.com/office/drawing/2014/main" id="{8F51A1DF-7520-2D4A-8369-264F714B7AA4}"/>
              </a:ext>
            </a:extLst>
          </p:cNvPr>
          <p:cNvSpPr txBox="1"/>
          <p:nvPr/>
        </p:nvSpPr>
        <p:spPr>
          <a:xfrm>
            <a:off x="689079" y="5452740"/>
            <a:ext cx="247518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18" dirty="0">
                <a:solidFill>
                  <a:srgbClr val="5E5E5E"/>
                </a:solidFill>
                <a:latin typeface="Arial"/>
                <a:cs typeface="Arial"/>
              </a:rPr>
              <a:t>A-F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0" name="object 71">
            <a:extLst>
              <a:ext uri="{FF2B5EF4-FFF2-40B4-BE49-F238E27FC236}">
                <a16:creationId xmlns:a16="http://schemas.microsoft.com/office/drawing/2014/main" id="{50499079-FFE1-9B4A-9271-8D114C71A8E7}"/>
              </a:ext>
            </a:extLst>
          </p:cNvPr>
          <p:cNvSpPr txBox="1"/>
          <p:nvPr/>
        </p:nvSpPr>
        <p:spPr>
          <a:xfrm>
            <a:off x="1081926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72">
            <a:extLst>
              <a:ext uri="{FF2B5EF4-FFF2-40B4-BE49-F238E27FC236}">
                <a16:creationId xmlns:a16="http://schemas.microsoft.com/office/drawing/2014/main" id="{95DD47DD-6110-3743-8006-39A47D1A785E}"/>
              </a:ext>
            </a:extLst>
          </p:cNvPr>
          <p:cNvSpPr txBox="1"/>
          <p:nvPr/>
        </p:nvSpPr>
        <p:spPr>
          <a:xfrm>
            <a:off x="1317612" y="5452740"/>
            <a:ext cx="9011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76" defTabSz="415869">
              <a:lnSpc>
                <a:spcPts val="1103"/>
              </a:lnSpc>
            </a:pP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1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object 66">
            <a:extLst>
              <a:ext uri="{FF2B5EF4-FFF2-40B4-BE49-F238E27FC236}">
                <a16:creationId xmlns:a16="http://schemas.microsoft.com/office/drawing/2014/main" id="{3453C157-2733-8B44-BF39-D78FC5695DC1}"/>
              </a:ext>
            </a:extLst>
          </p:cNvPr>
          <p:cNvSpPr txBox="1"/>
          <p:nvPr/>
        </p:nvSpPr>
        <p:spPr>
          <a:xfrm>
            <a:off x="217706" y="4703565"/>
            <a:ext cx="1347055" cy="887199"/>
          </a:xfrm>
          <a:prstGeom prst="rect">
            <a:avLst/>
          </a:prstGeom>
        </p:spPr>
        <p:txBody>
          <a:bodyPr vert="horz" wrap="square" lIns="0" tIns="15019" rIns="0" bIns="0" rtlCol="0">
            <a:spAutoFit/>
          </a:bodyPr>
          <a:lstStyle/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sz="1114" spc="-125" dirty="0">
                <a:solidFill>
                  <a:srgbClr val="5E5E5E"/>
                </a:solidFill>
                <a:latin typeface="Arial"/>
                <a:cs typeface="Arial"/>
              </a:rPr>
              <a:t>B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3</a:t>
            </a:r>
            <a:r>
              <a:rPr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C</a:t>
            </a:r>
            <a:r>
              <a:rPr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A-</a:t>
            </a:r>
            <a:r>
              <a:rPr lang="en-US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D</a:t>
            </a:r>
            <a:r>
              <a:rPr sz="1114" spc="-23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sz="1114" spc="327" dirty="0">
                <a:solidFill>
                  <a:srgbClr val="5E5E5E"/>
                </a:solidFill>
                <a:latin typeface="Arial"/>
                <a:cs typeface="Arial"/>
              </a:rPr>
              <a:t>|</a:t>
            </a:r>
            <a:r>
              <a:rPr lang="zh-CN" altLang="en-US" sz="1114" spc="327" dirty="0">
                <a:solidFill>
                  <a:srgbClr val="5E5E5E"/>
                </a:solidFill>
                <a:latin typeface="Arial"/>
                <a:cs typeface="Arial"/>
              </a:rPr>
              <a:t> </a:t>
            </a:r>
            <a:r>
              <a:rPr lang="zh-CN" altLang="en-US" sz="1114" spc="-2" dirty="0">
                <a:solidFill>
                  <a:srgbClr val="5E5E5E"/>
                </a:solidFill>
                <a:latin typeface="Arial"/>
                <a:cs typeface="Arial"/>
              </a:rPr>
              <a:t>  </a:t>
            </a:r>
            <a:r>
              <a:rPr lang="en-US" altLang="zh-CN" sz="1114" spc="-2" dirty="0">
                <a:solidFill>
                  <a:schemeClr val="accent1"/>
                </a:solidFill>
                <a:latin typeface="Arial"/>
                <a:cs typeface="Arial"/>
              </a:rPr>
              <a:t>7</a:t>
            </a:r>
            <a:endParaRPr lang="en-US" sz="1114" spc="-2" dirty="0">
              <a:solidFill>
                <a:schemeClr val="accent1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2</a:t>
            </a: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r>
              <a:rPr lang="en-US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E</a:t>
            </a:r>
            <a:r>
              <a:rPr lang="en" altLang="zh-CN" sz="1114" spc="-186" dirty="0">
                <a:solidFill>
                  <a:srgbClr val="5E5E5E"/>
                </a:solidFill>
                <a:latin typeface="Arial"/>
                <a:cs typeface="Arial"/>
              </a:rPr>
              <a:t>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" altLang="zh-CN" sz="1114" spc="-23" dirty="0">
                <a:solidFill>
                  <a:srgbClr val="5E5E5E"/>
                </a:solidFill>
                <a:latin typeface="Arial"/>
                <a:cs typeface="Arial"/>
              </a:rPr>
              <a:t>A-D	</a:t>
            </a:r>
            <a:r>
              <a:rPr lang="en" altLang="zh-CN" sz="1114" spc="327" dirty="0">
                <a:solidFill>
                  <a:srgbClr val="5E5E5E"/>
                </a:solidFill>
                <a:latin typeface="Arial"/>
                <a:cs typeface="Arial"/>
              </a:rPr>
              <a:t>|	</a:t>
            </a:r>
            <a:r>
              <a:rPr lang="en-US" altLang="zh-CN" sz="1114" spc="-2" dirty="0">
                <a:solidFill>
                  <a:srgbClr val="5E5E5E"/>
                </a:solidFill>
                <a:latin typeface="Arial"/>
                <a:cs typeface="Arial"/>
              </a:rPr>
              <a:t>5</a:t>
            </a: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  <a:p>
            <a:pPr marL="5776" marR="2310" defTabSz="415869">
              <a:lnSpc>
                <a:spcPts val="1314"/>
              </a:lnSpc>
              <a:spcBef>
                <a:spcPts val="118"/>
              </a:spcBef>
              <a:tabLst>
                <a:tab pos="241146" algn="l"/>
                <a:tab pos="476805" algn="l"/>
                <a:tab pos="869860" algn="l"/>
                <a:tab pos="1105519" algn="l"/>
              </a:tabLst>
            </a:pPr>
            <a:endParaRPr lang="en" altLang="zh-CN" sz="1114" spc="-2" dirty="0">
              <a:solidFill>
                <a:srgbClr val="5E5E5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697325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9247" y="535505"/>
            <a:ext cx="4616478" cy="419769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60359" marR="2310" indent="-54872">
              <a:spcBef>
                <a:spcPts val="52"/>
              </a:spcBef>
            </a:pPr>
            <a:r>
              <a:rPr sz="1342" b="0" spc="2" dirty="0"/>
              <a:t>distance-vector routing: </a:t>
            </a:r>
            <a:r>
              <a:rPr sz="1342" b="0" spc="9" dirty="0"/>
              <a:t>disseminate </a:t>
            </a:r>
            <a:r>
              <a:rPr sz="1342" b="0" spc="5" dirty="0"/>
              <a:t>information </a:t>
            </a:r>
            <a:r>
              <a:rPr sz="1342" b="0" spc="18" dirty="0"/>
              <a:t>about </a:t>
            </a:r>
            <a:r>
              <a:rPr sz="1342" b="0" spc="2" dirty="0"/>
              <a:t>the  </a:t>
            </a:r>
            <a:r>
              <a:rPr sz="1342" b="0" spc="9" dirty="0"/>
              <a:t>current </a:t>
            </a:r>
            <a:r>
              <a:rPr sz="1342" b="0" i="1" spc="18" dirty="0"/>
              <a:t>costs </a:t>
            </a:r>
            <a:r>
              <a:rPr sz="1342" b="0" spc="2" dirty="0"/>
              <a:t>to </a:t>
            </a:r>
            <a:r>
              <a:rPr sz="1342" b="0" spc="23" dirty="0"/>
              <a:t>each </a:t>
            </a:r>
            <a:r>
              <a:rPr sz="1342" b="0" spc="18" dirty="0"/>
              <a:t>node, </a:t>
            </a:r>
            <a:r>
              <a:rPr sz="1342" b="0" spc="2" dirty="0"/>
              <a:t>rather than the </a:t>
            </a:r>
            <a:r>
              <a:rPr sz="1342" b="0" spc="16" dirty="0"/>
              <a:t>actual</a:t>
            </a:r>
            <a:r>
              <a:rPr sz="1342" b="0" spc="-45" dirty="0"/>
              <a:t> </a:t>
            </a:r>
            <a:r>
              <a:rPr sz="1342" b="0" spc="20" dirty="0"/>
              <a:t>topology</a:t>
            </a:r>
            <a:endParaRPr sz="1342" b="0" dirty="0"/>
          </a:p>
        </p:txBody>
      </p:sp>
      <p:sp>
        <p:nvSpPr>
          <p:cNvPr id="3" name="object 3"/>
          <p:cNvSpPr txBox="1"/>
          <p:nvPr/>
        </p:nvSpPr>
        <p:spPr>
          <a:xfrm>
            <a:off x="5679982" y="1501508"/>
            <a:ext cx="1427342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305837" marR="2310" indent="-300350" defTabSz="415869">
              <a:lnSpc>
                <a:spcPct val="101600"/>
              </a:lnSpc>
              <a:spcBef>
                <a:spcPts val="3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its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link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costs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each</a:t>
            </a:r>
            <a:r>
              <a:rPr sz="1046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its</a:t>
            </a: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FF7E79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698460" y="2400463"/>
            <a:ext cx="1390373" cy="321571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128226" marR="2310" indent="-122739" defTabSz="415869">
              <a:lnSpc>
                <a:spcPct val="101600"/>
              </a:lnSpc>
              <a:spcBef>
                <a:spcPts val="30"/>
              </a:spcBef>
            </a:pPr>
            <a:r>
              <a:rPr sz="1046" spc="-5" dirty="0">
                <a:solidFill>
                  <a:srgbClr val="FF7E79"/>
                </a:solidFill>
                <a:latin typeface="Arial"/>
                <a:cs typeface="Arial"/>
              </a:rPr>
              <a:t>effectively,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every</a:t>
            </a:r>
            <a:r>
              <a:rPr sz="1046" b="1" spc="-1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other  node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(via</a:t>
            </a:r>
            <a:r>
              <a:rPr sz="1046" spc="-11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14" dirty="0">
                <a:solidFill>
                  <a:srgbClr val="FF7E79"/>
                </a:solidFill>
                <a:latin typeface="Arial"/>
                <a:cs typeface="Arial"/>
              </a:rPr>
              <a:t>flooding)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57505" y="900095"/>
            <a:ext cx="2635182" cy="504677"/>
          </a:xfrm>
          <a:prstGeom prst="rect">
            <a:avLst/>
          </a:prstGeom>
        </p:spPr>
        <p:txBody>
          <a:bodyPr vert="horz" wrap="square" lIns="0" tIns="7798" rIns="0" bIns="0" rtlCol="0">
            <a:spAutoFit/>
          </a:bodyPr>
          <a:lstStyle/>
          <a:p>
            <a:pPr marL="5776" defTabSz="415869">
              <a:spcBef>
                <a:spcPts val="61"/>
              </a:spcBef>
              <a:tabLst>
                <a:tab pos="1510702" algn="l"/>
              </a:tabLst>
            </a:pPr>
            <a:r>
              <a:rPr sz="1182" b="1" spc="5" dirty="0">
                <a:solidFill>
                  <a:srgbClr val="FF7E79"/>
                </a:solidFill>
                <a:latin typeface="Arial"/>
                <a:cs typeface="Arial"/>
              </a:rPr>
              <a:t>link</a:t>
            </a:r>
            <a:r>
              <a:rPr sz="1182" b="1" spc="7" dirty="0">
                <a:solidFill>
                  <a:srgbClr val="FF7E79"/>
                </a:solidFill>
                <a:latin typeface="Arial"/>
                <a:cs typeface="Arial"/>
              </a:rPr>
              <a:t> state	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distance</a:t>
            </a:r>
            <a:r>
              <a:rPr sz="1182" b="1" spc="-18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182" b="1" spc="7" dirty="0">
                <a:solidFill>
                  <a:srgbClr val="0096FF"/>
                </a:solidFill>
                <a:latin typeface="Arial"/>
                <a:cs typeface="Arial"/>
              </a:rPr>
              <a:t>vector</a:t>
            </a:r>
            <a:endParaRPr sz="1182">
              <a:solidFill>
                <a:prstClr val="black"/>
              </a:solidFill>
              <a:latin typeface="Arial"/>
              <a:cs typeface="Arial"/>
            </a:endParaRPr>
          </a:p>
          <a:p>
            <a:pPr defTabSz="415869">
              <a:spcBef>
                <a:spcPts val="11"/>
              </a:spcBef>
            </a:pPr>
            <a:endParaRPr sz="932">
              <a:solidFill>
                <a:prstClr val="black"/>
              </a:solidFill>
              <a:latin typeface="Arial"/>
              <a:cs typeface="Arial"/>
            </a:endParaRPr>
          </a:p>
          <a:p>
            <a:pPr marR="189451" algn="ctr" defTabSz="415869"/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what’s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in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an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51898" y="2089062"/>
            <a:ext cx="2253363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who gets a </a:t>
            </a:r>
            <a:r>
              <a:rPr sz="1114" b="1" spc="-5" dirty="0">
                <a:solidFill>
                  <a:prstClr val="black"/>
                </a:solidFill>
                <a:latin typeface="Arial"/>
                <a:cs typeface="Arial"/>
              </a:rPr>
              <a:t>node’s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advertisement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712523" y="2013109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712523" y="1161664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57348" y="609830"/>
            <a:ext cx="0" cy="4476979"/>
          </a:xfrm>
          <a:custGeom>
            <a:avLst/>
            <a:gdLst/>
            <a:ahLst/>
            <a:cxnLst/>
            <a:rect l="l" t="t" r="r" b="b"/>
            <a:pathLst>
              <a:path h="9843135">
                <a:moveTo>
                  <a:pt x="0" y="9842632"/>
                </a:moveTo>
                <a:lnTo>
                  <a:pt x="0" y="0"/>
                </a:lnTo>
              </a:path>
            </a:pathLst>
          </a:custGeom>
          <a:ln w="31412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93189" y="3060388"/>
            <a:ext cx="2170761" cy="178457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5776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712523" y="3003776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6010" y="4057489"/>
            <a:ext cx="1989961" cy="598828"/>
          </a:xfrm>
          <a:prstGeom prst="rect">
            <a:avLst/>
          </a:prstGeom>
        </p:spPr>
        <p:txBody>
          <a:bodyPr vert="horz" wrap="square" lIns="0" tIns="6932" rIns="0" bIns="0" rtlCol="0">
            <a:spAutoFit/>
          </a:bodyPr>
          <a:lstStyle/>
          <a:p>
            <a:pPr marL="760983" defTabSz="415869">
              <a:spcBef>
                <a:spcPts val="55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limits</a:t>
            </a:r>
            <a:r>
              <a:rPr sz="1114" b="1" spc="-32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scale?</a:t>
            </a:r>
            <a:endParaRPr sz="1114">
              <a:solidFill>
                <a:prstClr val="black"/>
              </a:solidFill>
              <a:latin typeface="Arial"/>
              <a:cs typeface="Arial"/>
            </a:endParaRPr>
          </a:p>
          <a:p>
            <a:pPr marL="246633" marR="1016569" indent="-241146" defTabSz="415869">
              <a:lnSpc>
                <a:spcPct val="101600"/>
              </a:lnSpc>
              <a:spcBef>
                <a:spcPts val="760"/>
              </a:spcBef>
            </a:pP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the </a:t>
            </a:r>
            <a:r>
              <a:rPr sz="1046" b="1" dirty="0">
                <a:solidFill>
                  <a:srgbClr val="FF7E79"/>
                </a:solidFill>
                <a:latin typeface="Arial"/>
                <a:cs typeface="Arial"/>
              </a:rPr>
              <a:t>overhead</a:t>
            </a:r>
            <a:r>
              <a:rPr sz="1046" b="1" spc="-34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of  </a:t>
            </a: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712523" y="3978855"/>
            <a:ext cx="3132239" cy="0"/>
          </a:xfrm>
          <a:custGeom>
            <a:avLst/>
            <a:gdLst/>
            <a:ahLst/>
            <a:cxnLst/>
            <a:rect l="l" t="t" r="r" b="b"/>
            <a:pathLst>
              <a:path w="6886575">
                <a:moveTo>
                  <a:pt x="0" y="0"/>
                </a:moveTo>
                <a:lnTo>
                  <a:pt x="6886073" y="0"/>
                </a:lnTo>
              </a:path>
            </a:pathLst>
          </a:custGeom>
          <a:ln w="20941">
            <a:solidFill>
              <a:srgbClr val="000000"/>
            </a:solidFill>
            <a:prstDash val="dash"/>
          </a:ln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417913" y="1483677"/>
            <a:ext cx="1518608" cy="328007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algn="ctr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its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current costs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to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  <a:p>
            <a:pPr algn="ctr" defTabSz="415869">
              <a:spcBef>
                <a:spcPts val="20"/>
              </a:spcBef>
            </a:pP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every node </a:t>
            </a:r>
            <a:r>
              <a:rPr sz="1046" b="1" spc="-9" dirty="0">
                <a:solidFill>
                  <a:srgbClr val="0096FF"/>
                </a:solidFill>
                <a:latin typeface="Arial"/>
                <a:cs typeface="Arial"/>
              </a:rPr>
              <a:t>it’s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aware</a:t>
            </a:r>
            <a:r>
              <a:rPr sz="1046" b="1" spc="-14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573552" y="2433800"/>
            <a:ext cx="1108197" cy="167066"/>
          </a:xfrm>
          <a:prstGeom prst="rect">
            <a:avLst/>
          </a:prstGeom>
        </p:spPr>
        <p:txBody>
          <a:bodyPr vert="horz" wrap="square" lIns="0" tIns="6065" rIns="0" bIns="0" rtlCol="0">
            <a:spAutoFit/>
          </a:bodyPr>
          <a:lstStyle/>
          <a:p>
            <a:pPr marL="5776" defTabSz="415869">
              <a:spcBef>
                <a:spcPts val="48"/>
              </a:spcBef>
            </a:pP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only its</a:t>
            </a:r>
            <a:r>
              <a:rPr sz="1046" spc="-16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b="1" spc="-2" dirty="0">
                <a:solidFill>
                  <a:srgbClr val="0096FF"/>
                </a:solidFill>
                <a:latin typeface="Arial"/>
                <a:cs typeface="Arial"/>
              </a:rPr>
              <a:t>neighbors</a:t>
            </a:r>
            <a:endParaRPr sz="1046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193687" y="1363460"/>
            <a:ext cx="2520810" cy="2217550"/>
            <a:chOff x="2624455" y="2369862"/>
            <a:chExt cx="5542280" cy="4875530"/>
          </a:xfrm>
        </p:grpSpPr>
        <p:sp>
          <p:nvSpPr>
            <p:cNvPr id="18" name="object 18"/>
            <p:cNvSpPr/>
            <p:nvPr/>
          </p:nvSpPr>
          <p:spPr>
            <a:xfrm>
              <a:off x="2738084" y="2380340"/>
              <a:ext cx="1652270" cy="2430145"/>
            </a:xfrm>
            <a:custGeom>
              <a:avLst/>
              <a:gdLst/>
              <a:ahLst/>
              <a:cxnLst/>
              <a:rect l="l" t="t" r="r" b="b"/>
              <a:pathLst>
                <a:path w="1652270" h="2430145">
                  <a:moveTo>
                    <a:pt x="0" y="2430089"/>
                  </a:moveTo>
                  <a:lnTo>
                    <a:pt x="1652123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2634933" y="4804428"/>
              <a:ext cx="1858645" cy="2430145"/>
            </a:xfrm>
            <a:custGeom>
              <a:avLst/>
              <a:gdLst/>
              <a:ahLst/>
              <a:cxnLst/>
              <a:rect l="l" t="t" r="r" b="b"/>
              <a:pathLst>
                <a:path w="1858645" h="2430145">
                  <a:moveTo>
                    <a:pt x="0" y="0"/>
                  </a:moveTo>
                  <a:lnTo>
                    <a:pt x="1858420" y="243007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4439875" y="7222345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4439875" y="2390754"/>
              <a:ext cx="3716020" cy="0"/>
            </a:xfrm>
            <a:custGeom>
              <a:avLst/>
              <a:gdLst/>
              <a:ahLst/>
              <a:cxnLst/>
              <a:rect l="l" t="t" r="r" b="b"/>
              <a:pathLst>
                <a:path w="3716020">
                  <a:moveTo>
                    <a:pt x="0" y="0"/>
                  </a:moveTo>
                  <a:lnTo>
                    <a:pt x="3715991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2650589" y="4816607"/>
              <a:ext cx="5229860" cy="0"/>
            </a:xfrm>
            <a:custGeom>
              <a:avLst/>
              <a:gdLst/>
              <a:ahLst/>
              <a:cxnLst/>
              <a:rect l="l" t="t" r="r" b="b"/>
              <a:pathLst>
                <a:path w="5229859">
                  <a:moveTo>
                    <a:pt x="5229327" y="0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155521" y="487587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4448419" y="4816272"/>
              <a:ext cx="3705225" cy="2406650"/>
            </a:xfrm>
            <a:custGeom>
              <a:avLst/>
              <a:gdLst/>
              <a:ahLst/>
              <a:cxnLst/>
              <a:rect l="l" t="t" r="r" b="b"/>
              <a:pathLst>
                <a:path w="3705225" h="2406650">
                  <a:moveTo>
                    <a:pt x="3704640" y="0"/>
                  </a:moveTo>
                  <a:lnTo>
                    <a:pt x="0" y="2406404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506336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7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344517" y="223745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2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06336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97327" y="1790072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09266" y="114324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809266" y="3547797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5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94851" y="2957218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3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102549" y="2365670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5" h="494029">
                <a:moveTo>
                  <a:pt x="300621" y="0"/>
                </a:moveTo>
                <a:lnTo>
                  <a:pt x="253246" y="0"/>
                </a:lnTo>
                <a:lnTo>
                  <a:pt x="206427" y="7163"/>
                </a:lnTo>
                <a:lnTo>
                  <a:pt x="161273" y="21490"/>
                </a:lnTo>
                <a:lnTo>
                  <a:pt x="118894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4" y="450479"/>
                </a:lnTo>
                <a:lnTo>
                  <a:pt x="161273" y="471970"/>
                </a:lnTo>
                <a:lnTo>
                  <a:pt x="206427" y="486297"/>
                </a:lnTo>
                <a:lnTo>
                  <a:pt x="253246" y="493461"/>
                </a:lnTo>
                <a:lnTo>
                  <a:pt x="300621" y="493461"/>
                </a:lnTo>
                <a:lnTo>
                  <a:pt x="347441" y="486297"/>
                </a:lnTo>
                <a:lnTo>
                  <a:pt x="392595" y="471970"/>
                </a:lnTo>
                <a:lnTo>
                  <a:pt x="434974" y="450479"/>
                </a:lnTo>
                <a:lnTo>
                  <a:pt x="473467" y="421824"/>
                </a:lnTo>
                <a:lnTo>
                  <a:pt x="505627" y="387531"/>
                </a:lnTo>
                <a:lnTo>
                  <a:pt x="529748" y="349775"/>
                </a:lnTo>
                <a:lnTo>
                  <a:pt x="545828" y="309546"/>
                </a:lnTo>
                <a:lnTo>
                  <a:pt x="553868" y="267834"/>
                </a:lnTo>
                <a:lnTo>
                  <a:pt x="553868" y="225626"/>
                </a:lnTo>
                <a:lnTo>
                  <a:pt x="545828" y="183914"/>
                </a:lnTo>
                <a:lnTo>
                  <a:pt x="529748" y="143685"/>
                </a:lnTo>
                <a:lnTo>
                  <a:pt x="505627" y="105930"/>
                </a:lnTo>
                <a:lnTo>
                  <a:pt x="473467" y="71636"/>
                </a:lnTo>
                <a:lnTo>
                  <a:pt x="434974" y="42981"/>
                </a:lnTo>
                <a:lnTo>
                  <a:pt x="392595" y="21490"/>
                </a:lnTo>
                <a:lnTo>
                  <a:pt x="347441" y="7163"/>
                </a:lnTo>
                <a:lnTo>
                  <a:pt x="300621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171670" y="2350689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18" dirty="0">
                <a:solidFill>
                  <a:prstClr val="black"/>
                </a:solidFill>
                <a:latin typeface="Trebuchet MS"/>
                <a:cs typeface="Trebuchet MS"/>
              </a:rPr>
              <a:t>A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883757" y="3458307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6"/>
                </a:lnTo>
                <a:lnTo>
                  <a:pt x="161271" y="471964"/>
                </a:lnTo>
                <a:lnTo>
                  <a:pt x="206424" y="486290"/>
                </a:lnTo>
                <a:lnTo>
                  <a:pt x="253242" y="493453"/>
                </a:lnTo>
                <a:lnTo>
                  <a:pt x="300615" y="493453"/>
                </a:lnTo>
                <a:lnTo>
                  <a:pt x="347433" y="486290"/>
                </a:lnTo>
                <a:lnTo>
                  <a:pt x="392586" y="471964"/>
                </a:lnTo>
                <a:lnTo>
                  <a:pt x="434964" y="450476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952878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45" dirty="0">
                <a:solidFill>
                  <a:prstClr val="black"/>
                </a:solidFill>
                <a:latin typeface="Trebuchet MS"/>
                <a:cs typeface="Trebuchet MS"/>
              </a:rPr>
              <a:t>F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3583437" y="127377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652562" y="1245756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86" dirty="0">
                <a:solidFill>
                  <a:prstClr val="black"/>
                </a:solidFill>
                <a:latin typeface="Trebuchet MS"/>
                <a:cs typeface="Trebuchet MS"/>
              </a:rPr>
              <a:t>C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583437" y="3458305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29">
                <a:moveTo>
                  <a:pt x="300623" y="0"/>
                </a:moveTo>
                <a:lnTo>
                  <a:pt x="253250" y="0"/>
                </a:lnTo>
                <a:lnTo>
                  <a:pt x="206432" y="7162"/>
                </a:lnTo>
                <a:lnTo>
                  <a:pt x="161279" y="21488"/>
                </a:lnTo>
                <a:lnTo>
                  <a:pt x="118901" y="42977"/>
                </a:lnTo>
                <a:lnTo>
                  <a:pt x="80408" y="71628"/>
                </a:lnTo>
                <a:lnTo>
                  <a:pt x="48245" y="105925"/>
                </a:lnTo>
                <a:lnTo>
                  <a:pt x="24122" y="143682"/>
                </a:lnTo>
                <a:lnTo>
                  <a:pt x="8040" y="183911"/>
                </a:lnTo>
                <a:lnTo>
                  <a:pt x="0" y="225624"/>
                </a:lnTo>
                <a:lnTo>
                  <a:pt x="0" y="267831"/>
                </a:lnTo>
                <a:lnTo>
                  <a:pt x="8040" y="309544"/>
                </a:lnTo>
                <a:lnTo>
                  <a:pt x="24122" y="349773"/>
                </a:lnTo>
                <a:lnTo>
                  <a:pt x="48245" y="387530"/>
                </a:lnTo>
                <a:lnTo>
                  <a:pt x="80408" y="421827"/>
                </a:lnTo>
                <a:lnTo>
                  <a:pt x="118901" y="450478"/>
                </a:lnTo>
                <a:lnTo>
                  <a:pt x="161279" y="471967"/>
                </a:lnTo>
                <a:lnTo>
                  <a:pt x="206432" y="486293"/>
                </a:lnTo>
                <a:lnTo>
                  <a:pt x="253250" y="493455"/>
                </a:lnTo>
                <a:lnTo>
                  <a:pt x="300623" y="493455"/>
                </a:lnTo>
                <a:lnTo>
                  <a:pt x="347441" y="486293"/>
                </a:lnTo>
                <a:lnTo>
                  <a:pt x="392593" y="471967"/>
                </a:lnTo>
                <a:lnTo>
                  <a:pt x="434971" y="450478"/>
                </a:lnTo>
                <a:lnTo>
                  <a:pt x="473464" y="421827"/>
                </a:lnTo>
                <a:lnTo>
                  <a:pt x="505625" y="387530"/>
                </a:lnTo>
                <a:lnTo>
                  <a:pt x="529745" y="349773"/>
                </a:lnTo>
                <a:lnTo>
                  <a:pt x="545825" y="309544"/>
                </a:lnTo>
                <a:lnTo>
                  <a:pt x="553865" y="267831"/>
                </a:lnTo>
                <a:lnTo>
                  <a:pt x="553865" y="225624"/>
                </a:lnTo>
                <a:lnTo>
                  <a:pt x="545825" y="183911"/>
                </a:lnTo>
                <a:lnTo>
                  <a:pt x="529745" y="143682"/>
                </a:lnTo>
                <a:lnTo>
                  <a:pt x="505625" y="105925"/>
                </a:lnTo>
                <a:lnTo>
                  <a:pt x="473464" y="71628"/>
                </a:lnTo>
                <a:lnTo>
                  <a:pt x="434971" y="42977"/>
                </a:lnTo>
                <a:lnTo>
                  <a:pt x="392593" y="21488"/>
                </a:lnTo>
                <a:lnTo>
                  <a:pt x="347441" y="7162"/>
                </a:lnTo>
                <a:lnTo>
                  <a:pt x="300623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652562" y="3443321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25" dirty="0">
                <a:solidFill>
                  <a:prstClr val="black"/>
                </a:solidFill>
                <a:latin typeface="Trebuchet MS"/>
                <a:cs typeface="Trebuchet MS"/>
              </a:rPr>
              <a:t>E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015912" y="1363509"/>
            <a:ext cx="1819558" cy="1217660"/>
            <a:chOff x="4432207" y="2369971"/>
            <a:chExt cx="4000500" cy="2677160"/>
          </a:xfrm>
        </p:grpSpPr>
        <p:sp>
          <p:nvSpPr>
            <p:cNvPr id="41" name="object 41"/>
            <p:cNvSpPr/>
            <p:nvPr/>
          </p:nvSpPr>
          <p:spPr>
            <a:xfrm>
              <a:off x="8155521" y="2635102"/>
              <a:ext cx="0" cy="2240915"/>
            </a:xfrm>
            <a:custGeom>
              <a:avLst/>
              <a:gdLst/>
              <a:ahLst/>
              <a:cxnLst/>
              <a:rect l="l" t="t" r="r" b="b"/>
              <a:pathLst>
                <a:path h="2240915">
                  <a:moveTo>
                    <a:pt x="0" y="0"/>
                  </a:moveTo>
                  <a:lnTo>
                    <a:pt x="0" y="2240539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4442685" y="2380449"/>
              <a:ext cx="3710940" cy="2430145"/>
            </a:xfrm>
            <a:custGeom>
              <a:avLst/>
              <a:gdLst/>
              <a:ahLst/>
              <a:cxnLst/>
              <a:rect l="l" t="t" r="r" b="b"/>
              <a:pathLst>
                <a:path w="3710940" h="2430145">
                  <a:moveTo>
                    <a:pt x="3710375" y="2429885"/>
                  </a:moveTo>
                  <a:lnTo>
                    <a:pt x="0" y="0"/>
                  </a:lnTo>
                </a:path>
              </a:pathLst>
            </a:custGeom>
            <a:ln w="209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878581" y="4553298"/>
              <a:ext cx="554355" cy="494030"/>
            </a:xfrm>
            <a:custGeom>
              <a:avLst/>
              <a:gdLst/>
              <a:ahLst/>
              <a:cxnLst/>
              <a:rect l="l" t="t" r="r" b="b"/>
              <a:pathLst>
                <a:path w="554354" h="494029">
                  <a:moveTo>
                    <a:pt x="300624" y="0"/>
                  </a:moveTo>
                  <a:lnTo>
                    <a:pt x="253251" y="0"/>
                  </a:lnTo>
                  <a:lnTo>
                    <a:pt x="206431" y="7162"/>
                  </a:lnTo>
                  <a:lnTo>
                    <a:pt x="161277" y="21488"/>
                  </a:lnTo>
                  <a:lnTo>
                    <a:pt x="118896" y="42977"/>
                  </a:lnTo>
                  <a:lnTo>
                    <a:pt x="80400" y="71628"/>
                  </a:lnTo>
                  <a:lnTo>
                    <a:pt x="48240" y="105925"/>
                  </a:lnTo>
                  <a:lnTo>
                    <a:pt x="24120" y="143682"/>
                  </a:lnTo>
                  <a:lnTo>
                    <a:pt x="8040" y="183911"/>
                  </a:lnTo>
                  <a:lnTo>
                    <a:pt x="0" y="225624"/>
                  </a:lnTo>
                  <a:lnTo>
                    <a:pt x="0" y="267831"/>
                  </a:lnTo>
                  <a:lnTo>
                    <a:pt x="8040" y="309544"/>
                  </a:lnTo>
                  <a:lnTo>
                    <a:pt x="24120" y="349773"/>
                  </a:lnTo>
                  <a:lnTo>
                    <a:pt x="48240" y="387530"/>
                  </a:lnTo>
                  <a:lnTo>
                    <a:pt x="80400" y="421827"/>
                  </a:lnTo>
                  <a:lnTo>
                    <a:pt x="118896" y="450478"/>
                  </a:lnTo>
                  <a:lnTo>
                    <a:pt x="161277" y="471967"/>
                  </a:lnTo>
                  <a:lnTo>
                    <a:pt x="206431" y="486293"/>
                  </a:lnTo>
                  <a:lnTo>
                    <a:pt x="253251" y="493455"/>
                  </a:lnTo>
                  <a:lnTo>
                    <a:pt x="300624" y="493455"/>
                  </a:lnTo>
                  <a:lnTo>
                    <a:pt x="347443" y="486293"/>
                  </a:lnTo>
                  <a:lnTo>
                    <a:pt x="392596" y="471967"/>
                  </a:lnTo>
                  <a:lnTo>
                    <a:pt x="434974" y="450478"/>
                  </a:lnTo>
                  <a:lnTo>
                    <a:pt x="473467" y="421827"/>
                  </a:lnTo>
                  <a:lnTo>
                    <a:pt x="505627" y="387530"/>
                  </a:lnTo>
                  <a:lnTo>
                    <a:pt x="529748" y="349773"/>
                  </a:lnTo>
                  <a:lnTo>
                    <a:pt x="545828" y="309544"/>
                  </a:lnTo>
                  <a:lnTo>
                    <a:pt x="553868" y="267831"/>
                  </a:lnTo>
                  <a:lnTo>
                    <a:pt x="553868" y="225624"/>
                  </a:lnTo>
                  <a:lnTo>
                    <a:pt x="545828" y="183911"/>
                  </a:lnTo>
                  <a:lnTo>
                    <a:pt x="529748" y="143682"/>
                  </a:lnTo>
                  <a:lnTo>
                    <a:pt x="505627" y="105925"/>
                  </a:lnTo>
                  <a:lnTo>
                    <a:pt x="473467" y="71628"/>
                  </a:lnTo>
                  <a:lnTo>
                    <a:pt x="434974" y="42977"/>
                  </a:lnTo>
                  <a:lnTo>
                    <a:pt x="392596" y="21488"/>
                  </a:lnTo>
                  <a:lnTo>
                    <a:pt x="347443" y="7162"/>
                  </a:lnTo>
                  <a:lnTo>
                    <a:pt x="300624" y="0"/>
                  </a:lnTo>
                  <a:close/>
                </a:path>
              </a:pathLst>
            </a:custGeom>
            <a:solidFill>
              <a:srgbClr val="0096FF"/>
            </a:solidFill>
          </p:spPr>
          <p:txBody>
            <a:bodyPr wrap="square" lIns="0" tIns="0" rIns="0" bIns="0" rtlCol="0"/>
            <a:lstStyle/>
            <a:p>
              <a:pPr defTabSz="415869"/>
              <a:endParaRPr sz="819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652562" y="2341574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132" dirty="0">
                <a:solidFill>
                  <a:prstClr val="black"/>
                </a:solidFill>
                <a:latin typeface="Trebuchet MS"/>
                <a:cs typeface="Trebuchet MS"/>
              </a:rPr>
              <a:t>D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1883757" y="1266209"/>
            <a:ext cx="252139" cy="224701"/>
          </a:xfrm>
          <a:custGeom>
            <a:avLst/>
            <a:gdLst/>
            <a:ahLst/>
            <a:cxnLst/>
            <a:rect l="l" t="t" r="r" b="b"/>
            <a:pathLst>
              <a:path w="554354" h="494030">
                <a:moveTo>
                  <a:pt x="300615" y="0"/>
                </a:moveTo>
                <a:lnTo>
                  <a:pt x="253242" y="0"/>
                </a:lnTo>
                <a:lnTo>
                  <a:pt x="206424" y="7163"/>
                </a:lnTo>
                <a:lnTo>
                  <a:pt x="161271" y="21490"/>
                </a:lnTo>
                <a:lnTo>
                  <a:pt x="118893" y="42981"/>
                </a:lnTo>
                <a:lnTo>
                  <a:pt x="80400" y="71636"/>
                </a:lnTo>
                <a:lnTo>
                  <a:pt x="48240" y="105930"/>
                </a:lnTo>
                <a:lnTo>
                  <a:pt x="24120" y="143685"/>
                </a:lnTo>
                <a:lnTo>
                  <a:pt x="8040" y="183914"/>
                </a:lnTo>
                <a:lnTo>
                  <a:pt x="0" y="225626"/>
                </a:lnTo>
                <a:lnTo>
                  <a:pt x="0" y="267834"/>
                </a:lnTo>
                <a:lnTo>
                  <a:pt x="8040" y="309546"/>
                </a:lnTo>
                <a:lnTo>
                  <a:pt x="24120" y="349775"/>
                </a:lnTo>
                <a:lnTo>
                  <a:pt x="48240" y="387531"/>
                </a:lnTo>
                <a:lnTo>
                  <a:pt x="80400" y="421824"/>
                </a:lnTo>
                <a:lnTo>
                  <a:pt x="118893" y="450479"/>
                </a:lnTo>
                <a:lnTo>
                  <a:pt x="161271" y="471970"/>
                </a:lnTo>
                <a:lnTo>
                  <a:pt x="206424" y="486297"/>
                </a:lnTo>
                <a:lnTo>
                  <a:pt x="253242" y="493461"/>
                </a:lnTo>
                <a:lnTo>
                  <a:pt x="300615" y="493461"/>
                </a:lnTo>
                <a:lnTo>
                  <a:pt x="347433" y="486297"/>
                </a:lnTo>
                <a:lnTo>
                  <a:pt x="392586" y="471970"/>
                </a:lnTo>
                <a:lnTo>
                  <a:pt x="434964" y="450479"/>
                </a:lnTo>
                <a:lnTo>
                  <a:pt x="473456" y="421824"/>
                </a:lnTo>
                <a:lnTo>
                  <a:pt x="505617" y="387531"/>
                </a:lnTo>
                <a:lnTo>
                  <a:pt x="529737" y="349775"/>
                </a:lnTo>
                <a:lnTo>
                  <a:pt x="545817" y="309546"/>
                </a:lnTo>
                <a:lnTo>
                  <a:pt x="553857" y="267834"/>
                </a:lnTo>
                <a:lnTo>
                  <a:pt x="553857" y="225626"/>
                </a:lnTo>
                <a:lnTo>
                  <a:pt x="545817" y="183914"/>
                </a:lnTo>
                <a:lnTo>
                  <a:pt x="529737" y="143685"/>
                </a:lnTo>
                <a:lnTo>
                  <a:pt x="505617" y="105930"/>
                </a:lnTo>
                <a:lnTo>
                  <a:pt x="473456" y="71636"/>
                </a:lnTo>
                <a:lnTo>
                  <a:pt x="434964" y="42981"/>
                </a:lnTo>
                <a:lnTo>
                  <a:pt x="392586" y="21490"/>
                </a:lnTo>
                <a:lnTo>
                  <a:pt x="347433" y="7163"/>
                </a:lnTo>
                <a:lnTo>
                  <a:pt x="300615" y="0"/>
                </a:lnTo>
                <a:close/>
              </a:path>
            </a:pathLst>
          </a:custGeom>
          <a:solidFill>
            <a:srgbClr val="0096FF"/>
          </a:solidFill>
        </p:spPr>
        <p:txBody>
          <a:bodyPr wrap="square" lIns="0" tIns="0" rIns="0" bIns="0" rtlCol="0"/>
          <a:lstStyle/>
          <a:p>
            <a:pPr defTabSz="415869"/>
            <a:endParaRPr sz="819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952878" y="1251223"/>
            <a:ext cx="113795" cy="230614"/>
          </a:xfrm>
          <a:prstGeom prst="rect">
            <a:avLst/>
          </a:prstGeom>
        </p:spPr>
        <p:txBody>
          <a:bodyPr vert="horz" wrap="square" lIns="0" tIns="6642" rIns="0" bIns="0" rtlCol="0">
            <a:spAutoFit/>
          </a:bodyPr>
          <a:lstStyle/>
          <a:p>
            <a:pPr marL="5776" defTabSz="415869">
              <a:spcBef>
                <a:spcPts val="52"/>
              </a:spcBef>
            </a:pPr>
            <a:r>
              <a:rPr sz="1455" b="1" spc="-64" dirty="0">
                <a:solidFill>
                  <a:prstClr val="black"/>
                </a:solidFill>
                <a:latin typeface="Trebuchet MS"/>
                <a:cs typeface="Trebuchet MS"/>
              </a:rPr>
              <a:t>B</a:t>
            </a:r>
            <a:endParaRPr sz="1455">
              <a:solidFill>
                <a:prstClr val="black"/>
              </a:solidFill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825782" y="280880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4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2814190" y="1674624"/>
            <a:ext cx="100798" cy="201720"/>
          </a:xfrm>
          <a:prstGeom prst="rect">
            <a:avLst/>
          </a:prstGeom>
        </p:spPr>
        <p:txBody>
          <a:bodyPr vert="horz" wrap="square" lIns="0" tIns="5776" rIns="0" bIns="0" rtlCol="0">
            <a:spAutoFit/>
          </a:bodyPr>
          <a:lstStyle/>
          <a:p>
            <a:pPr marL="5776" defTabSz="415869">
              <a:spcBef>
                <a:spcPts val="45"/>
              </a:spcBef>
            </a:pPr>
            <a:r>
              <a:rPr sz="1273" spc="-9" dirty="0">
                <a:solidFill>
                  <a:prstClr val="black"/>
                </a:solidFill>
                <a:latin typeface="Arial"/>
                <a:cs typeface="Arial"/>
              </a:rPr>
              <a:t>1</a:t>
            </a:r>
            <a:endParaRPr sz="1273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88267" y="3304181"/>
            <a:ext cx="1079027" cy="485718"/>
          </a:xfrm>
          <a:prstGeom prst="rect">
            <a:avLst/>
          </a:prstGeom>
        </p:spPr>
        <p:txBody>
          <a:bodyPr vert="horz" wrap="square" lIns="0" tIns="375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failures </a:t>
            </a:r>
            <a:r>
              <a:rPr sz="1046" spc="20" dirty="0">
                <a:solidFill>
                  <a:srgbClr val="0096FF"/>
                </a:solidFill>
                <a:latin typeface="Arial"/>
                <a:cs typeface="Arial"/>
              </a:rPr>
              <a:t>can </a:t>
            </a:r>
            <a:r>
              <a:rPr sz="1046" spc="30" dirty="0">
                <a:solidFill>
                  <a:srgbClr val="0096FF"/>
                </a:solidFill>
                <a:latin typeface="Arial"/>
                <a:cs typeface="Arial"/>
              </a:rPr>
              <a:t>be  </a:t>
            </a:r>
            <a:r>
              <a:rPr sz="1046" spc="23" dirty="0">
                <a:solidFill>
                  <a:srgbClr val="0096FF"/>
                </a:solidFill>
                <a:latin typeface="Arial"/>
                <a:cs typeface="Arial"/>
              </a:rPr>
              <a:t>complicated  </a:t>
            </a:r>
            <a:r>
              <a:rPr sz="1046" spc="18" dirty="0">
                <a:solidFill>
                  <a:srgbClr val="0096FF"/>
                </a:solidFill>
                <a:latin typeface="Arial"/>
                <a:cs typeface="Arial"/>
              </a:rPr>
              <a:t>because </a:t>
            </a:r>
            <a:r>
              <a:rPr sz="1046" dirty="0">
                <a:solidFill>
                  <a:srgbClr val="0096FF"/>
                </a:solidFill>
                <a:latin typeface="Arial"/>
                <a:cs typeface="Arial"/>
              </a:rPr>
              <a:t>of</a:t>
            </a:r>
            <a:r>
              <a:rPr sz="1046" spc="-45" dirty="0">
                <a:solidFill>
                  <a:srgbClr val="0096FF"/>
                </a:solidFill>
                <a:latin typeface="Arial"/>
                <a:cs typeface="Arial"/>
              </a:rPr>
              <a:t> </a:t>
            </a:r>
            <a:r>
              <a:rPr sz="1046" spc="9" dirty="0">
                <a:solidFill>
                  <a:srgbClr val="0096FF"/>
                </a:solidFill>
                <a:latin typeface="Arial"/>
                <a:cs typeface="Arial"/>
              </a:rPr>
              <a:t>timing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1" name="object 18">
            <a:extLst>
              <a:ext uri="{FF2B5EF4-FFF2-40B4-BE49-F238E27FC236}">
                <a16:creationId xmlns:a16="http://schemas.microsoft.com/office/drawing/2014/main" id="{F6767F45-7A70-8142-925E-CE9EF1805FF5}"/>
              </a:ext>
            </a:extLst>
          </p:cNvPr>
          <p:cNvSpPr txBox="1"/>
          <p:nvPr/>
        </p:nvSpPr>
        <p:spPr>
          <a:xfrm>
            <a:off x="7079121" y="4356903"/>
            <a:ext cx="2040889" cy="16709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487" marR="2310" algn="ctr" defTabSz="415869">
              <a:lnSpc>
                <a:spcPct val="101600"/>
              </a:lnSpc>
              <a:spcBef>
                <a:spcPts val="30"/>
              </a:spcBef>
            </a:pPr>
            <a:r>
              <a:rPr sz="1046" spc="-2" dirty="0">
                <a:solidFill>
                  <a:srgbClr val="0096FF"/>
                </a:solidFill>
                <a:latin typeface="Arial"/>
                <a:cs typeface="Arial"/>
              </a:rPr>
              <a:t>failure handling</a:t>
            </a:r>
          </a:p>
        </p:txBody>
      </p:sp>
      <p:sp>
        <p:nvSpPr>
          <p:cNvPr id="50" name="object 43">
            <a:extLst>
              <a:ext uri="{FF2B5EF4-FFF2-40B4-BE49-F238E27FC236}">
                <a16:creationId xmlns:a16="http://schemas.microsoft.com/office/drawing/2014/main" id="{3A3697A4-25EC-6476-94FA-2AABC745959E}"/>
              </a:ext>
            </a:extLst>
          </p:cNvPr>
          <p:cNvSpPr txBox="1"/>
          <p:nvPr/>
        </p:nvSpPr>
        <p:spPr>
          <a:xfrm>
            <a:off x="5791377" y="2982878"/>
            <a:ext cx="2572508" cy="815779"/>
          </a:xfrm>
          <a:prstGeom prst="rect">
            <a:avLst/>
          </a:prstGeom>
        </p:spPr>
        <p:txBody>
          <a:bodyPr vert="horz" wrap="square" lIns="0" tIns="84624" rIns="0" bIns="0" rtlCol="0">
            <a:spAutoFit/>
          </a:bodyPr>
          <a:lstStyle/>
          <a:p>
            <a:pPr marL="401718" algn="ctr" defTabSz="415869">
              <a:spcBef>
                <a:spcPts val="666"/>
              </a:spcBef>
            </a:pPr>
            <a:r>
              <a:rPr sz="1114" b="1" spc="5" dirty="0">
                <a:solidFill>
                  <a:prstClr val="black"/>
                </a:solidFill>
                <a:latin typeface="Arial"/>
                <a:cs typeface="Arial"/>
              </a:rPr>
              <a:t>what happens when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things</a:t>
            </a:r>
            <a:r>
              <a:rPr sz="1114" b="1" spc="-25" dirty="0">
                <a:solidFill>
                  <a:prstClr val="black"/>
                </a:solidFill>
                <a:latin typeface="Arial"/>
                <a:cs typeface="Arial"/>
              </a:rPr>
              <a:t> </a:t>
            </a:r>
            <a:r>
              <a:rPr sz="1114" b="1" spc="2" dirty="0">
                <a:solidFill>
                  <a:prstClr val="black"/>
                </a:solidFill>
                <a:latin typeface="Arial"/>
                <a:cs typeface="Arial"/>
              </a:rPr>
              <a:t>fail?</a:t>
            </a:r>
            <a:endParaRPr sz="1114" dirty="0">
              <a:solidFill>
                <a:prstClr val="black"/>
              </a:solidFill>
              <a:latin typeface="Arial"/>
              <a:cs typeface="Arial"/>
            </a:endParaRPr>
          </a:p>
          <a:p>
            <a:pPr marL="5487" marR="1370058" algn="ctr" defTabSz="415869">
              <a:lnSpc>
                <a:spcPct val="101600"/>
              </a:lnSpc>
              <a:spcBef>
                <a:spcPts val="555"/>
              </a:spcBef>
            </a:pPr>
            <a:r>
              <a:rPr sz="1046" spc="16" dirty="0">
                <a:solidFill>
                  <a:srgbClr val="FF7E79"/>
                </a:solidFill>
                <a:latin typeface="Arial"/>
                <a:cs typeface="Arial"/>
              </a:rPr>
              <a:t>flooding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makes</a:t>
            </a:r>
            <a:r>
              <a:rPr sz="1046" spc="-43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link-  state </a:t>
            </a:r>
            <a:r>
              <a:rPr sz="1046" spc="7" dirty="0">
                <a:solidFill>
                  <a:srgbClr val="FF7E79"/>
                </a:solidFill>
                <a:latin typeface="Arial"/>
                <a:cs typeface="Arial"/>
              </a:rPr>
              <a:t>routing </a:t>
            </a:r>
            <a:r>
              <a:rPr sz="1046" spc="5" dirty="0">
                <a:solidFill>
                  <a:srgbClr val="FF7E79"/>
                </a:solidFill>
                <a:latin typeface="Arial"/>
                <a:cs typeface="Arial"/>
              </a:rPr>
              <a:t>very 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resilient </a:t>
            </a:r>
            <a:r>
              <a:rPr sz="1046" dirty="0">
                <a:solidFill>
                  <a:srgbClr val="FF7E79"/>
                </a:solidFill>
                <a:latin typeface="Arial"/>
                <a:cs typeface="Arial"/>
              </a:rPr>
              <a:t>to</a:t>
            </a:r>
            <a:r>
              <a:rPr sz="1046" spc="-9" dirty="0">
                <a:solidFill>
                  <a:srgbClr val="FF7E79"/>
                </a:solidFill>
                <a:latin typeface="Arial"/>
                <a:cs typeface="Arial"/>
              </a:rPr>
              <a:t> </a:t>
            </a:r>
            <a:r>
              <a:rPr sz="1046" spc="-2" dirty="0">
                <a:solidFill>
                  <a:srgbClr val="FF7E79"/>
                </a:solidFill>
                <a:latin typeface="Arial"/>
                <a:cs typeface="Arial"/>
              </a:rPr>
              <a:t>failure</a:t>
            </a:r>
            <a:endParaRPr sz="1046" dirty="0">
              <a:solidFill>
                <a:prstClr val="black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9028107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Problem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" altLang="zh-CN" dirty="0"/>
              <a:t>INFINITY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" altLang="zh-CN" dirty="0"/>
              <a:t>When a node A has no route to destination B, it will advertise</a:t>
            </a:r>
            <a:r>
              <a:rPr kumimoji="1" lang="zh-CN" altLang="en-US" dirty="0"/>
              <a:t> </a:t>
            </a:r>
            <a:r>
              <a:rPr kumimoji="1" lang="en" altLang="zh-CN" dirty="0"/>
              <a:t>a cost of INFINITY to B</a:t>
            </a:r>
          </a:p>
          <a:p>
            <a:pPr lvl="1"/>
            <a:r>
              <a:rPr kumimoji="1" lang="en" altLang="zh-CN" dirty="0"/>
              <a:t>A cost of INFINITY B is interpreted as there being no route to B</a:t>
            </a:r>
          </a:p>
          <a:p>
            <a:pPr lvl="1"/>
            <a:r>
              <a:rPr kumimoji="1" lang="en" altLang="zh-CN" dirty="0"/>
              <a:t>So INFINITY must be larger than the longest path in the network</a:t>
            </a:r>
          </a:p>
          <a:p>
            <a:r>
              <a:rPr kumimoji="1" lang="en" altLang="zh-CN" dirty="0"/>
              <a:t>But because the order in which advertisements are sent</a:t>
            </a:r>
            <a:r>
              <a:rPr kumimoji="1" lang="zh-CN" altLang="en-US" dirty="0"/>
              <a:t> </a:t>
            </a:r>
            <a:r>
              <a:rPr kumimoji="1" lang="en" altLang="zh-CN" dirty="0"/>
              <a:t>matters,</a:t>
            </a:r>
            <a:r>
              <a:rPr kumimoji="1" lang="zh-CN" altLang="en-US" dirty="0"/>
              <a:t> </a:t>
            </a:r>
            <a:r>
              <a:rPr kumimoji="1" lang="en" altLang="zh-CN" dirty="0"/>
              <a:t>sometimes nodes can incorrectly think there's a route when there isn't one</a:t>
            </a:r>
          </a:p>
          <a:p>
            <a:r>
              <a:rPr kumimoji="1" lang="en" altLang="zh-CN" dirty="0"/>
              <a:t>This can last for up to INFINITY steps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24727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71021"/>
          <a:stretch/>
        </p:blipFill>
        <p:spPr>
          <a:xfrm>
            <a:off x="561778" y="-22820"/>
            <a:ext cx="8020443" cy="165618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FB84AA90-E354-E24F-B91D-6B6463DF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72586"/>
            <a:ext cx="1512168" cy="125145"/>
          </a:xfrm>
          <a:prstGeom prst="rect">
            <a:avLst/>
          </a:prstGeom>
        </p:spPr>
      </p:pic>
      <p:sp>
        <p:nvSpPr>
          <p:cNvPr id="11" name="object 25">
            <a:extLst>
              <a:ext uri="{FF2B5EF4-FFF2-40B4-BE49-F238E27FC236}">
                <a16:creationId xmlns:a16="http://schemas.microsoft.com/office/drawing/2014/main" id="{B5CB0962-6EC6-2245-A1B1-1C7E71D77BF6}"/>
              </a:ext>
            </a:extLst>
          </p:cNvPr>
          <p:cNvSpPr txBox="1"/>
          <p:nvPr/>
        </p:nvSpPr>
        <p:spPr>
          <a:xfrm>
            <a:off x="683568" y="1777379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lang="en" sz="1400" spc="305" dirty="0">
                <a:solidFill>
                  <a:prstClr val="black"/>
                </a:solidFill>
                <a:cs typeface="Arial"/>
              </a:rPr>
              <a:t>S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A-&gt;B,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2</a:t>
            </a:r>
          </a:p>
        </p:txBody>
      </p:sp>
      <p:sp>
        <p:nvSpPr>
          <p:cNvPr id="12" name="object 26">
            <a:extLst>
              <a:ext uri="{FF2B5EF4-FFF2-40B4-BE49-F238E27FC236}">
                <a16:creationId xmlns:a16="http://schemas.microsoft.com/office/drawing/2014/main" id="{FF24DDB8-BC81-AF4B-8424-5748EC46571E}"/>
              </a:ext>
            </a:extLst>
          </p:cNvPr>
          <p:cNvSpPr txBox="1"/>
          <p:nvPr/>
        </p:nvSpPr>
        <p:spPr>
          <a:xfrm>
            <a:off x="2426174" y="1777380"/>
            <a:ext cx="1407795" cy="8738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2325"/>
              </a:lnSpc>
              <a:spcBef>
                <a:spcPts val="125"/>
              </a:spcBef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A:	</a:t>
            </a:r>
            <a:r>
              <a:rPr sz="1400" spc="100" dirty="0">
                <a:solidFill>
                  <a:prstClr val="black"/>
                </a:solidFill>
                <a:cs typeface="Arial"/>
              </a:rPr>
              <a:t>B-&gt;A,</a:t>
            </a:r>
            <a:r>
              <a:rPr lang="zh-CN" altLang="en-US" sz="1400" spc="10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  <a:p>
            <a:pPr marL="12700">
              <a:lnSpc>
                <a:spcPts val="2310"/>
              </a:lnSpc>
              <a:tabLst>
                <a:tab pos="426720" algn="l"/>
                <a:tab pos="1256030" algn="l"/>
              </a:tabLst>
            </a:pPr>
            <a:r>
              <a:rPr sz="1400" spc="165" dirty="0">
                <a:solidFill>
                  <a:prstClr val="black"/>
                </a:solidFill>
                <a:cs typeface="Arial"/>
              </a:rPr>
              <a:t>B:	</a:t>
            </a:r>
            <a:r>
              <a:rPr sz="1400" spc="305" dirty="0">
                <a:solidFill>
                  <a:prstClr val="black"/>
                </a:solidFill>
                <a:cs typeface="Arial"/>
              </a:rPr>
              <a:t>Self,</a:t>
            </a:r>
            <a:r>
              <a:rPr lang="zh-CN" altLang="en-US" sz="1400" spc="305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0</a:t>
            </a:r>
          </a:p>
          <a:p>
            <a:pPr marL="12700">
              <a:lnSpc>
                <a:spcPts val="2325"/>
              </a:lnSpc>
              <a:tabLst>
                <a:tab pos="426720" algn="l"/>
                <a:tab pos="1256030" algn="l"/>
              </a:tabLst>
            </a:pPr>
            <a:r>
              <a:rPr sz="1400" spc="110" dirty="0">
                <a:solidFill>
                  <a:prstClr val="black"/>
                </a:solidFill>
                <a:cs typeface="Arial"/>
              </a:rPr>
              <a:t>C:	</a:t>
            </a:r>
            <a:r>
              <a:rPr sz="1400" spc="80" dirty="0">
                <a:solidFill>
                  <a:prstClr val="black"/>
                </a:solidFill>
                <a:cs typeface="Arial"/>
              </a:rPr>
              <a:t>B-&gt;C,</a:t>
            </a:r>
            <a:r>
              <a:rPr lang="zh-CN" altLang="en-US" sz="1400" spc="80" dirty="0">
                <a:solidFill>
                  <a:prstClr val="black"/>
                </a:solidFill>
                <a:cs typeface="Arial"/>
              </a:rPr>
              <a:t> </a:t>
            </a:r>
            <a:r>
              <a:rPr sz="1400" dirty="0">
                <a:solidFill>
                  <a:prstClr val="black"/>
                </a:solidFill>
                <a:cs typeface="Arial"/>
              </a:rPr>
              <a:t>1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527E51-0C62-4D40-833A-928A47D5FF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8780" y="2473408"/>
            <a:ext cx="22479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5292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FED1E14-8265-774F-BF46-68BD7E78A4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" y="-22820"/>
            <a:ext cx="8020443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44366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B857454-A4DC-C14C-A064-A6137B6FD7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55" y="0"/>
            <a:ext cx="801089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48427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Link-State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Summary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Fast convergence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flooding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costly: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#Node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for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small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networks</a:t>
            </a:r>
            <a:endParaRPr kumimoji="1" lang="zh-CN" altLang="en-US" dirty="0">
              <a:solidFill>
                <a:srgbClr val="0096FF"/>
              </a:solidFill>
            </a:endParaRPr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8493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Distance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Pros:</a:t>
            </a:r>
          </a:p>
          <a:p>
            <a:pPr lvl="1"/>
            <a:r>
              <a:rPr kumimoji="1" lang="en-US" altLang="zh-CN" dirty="0"/>
              <a:t>Low overhead:</a:t>
            </a:r>
            <a:r>
              <a:rPr kumimoji="1" lang="zh-CN" altLang="en-US" dirty="0"/>
              <a:t> </a:t>
            </a:r>
            <a:r>
              <a:rPr kumimoji="1" lang="en-US" altLang="zh-CN" u="sng" dirty="0"/>
              <a:t>2x</a:t>
            </a:r>
            <a:r>
              <a:rPr kumimoji="1" lang="zh-CN" altLang="en-US" u="sng" dirty="0"/>
              <a:t> </a:t>
            </a:r>
            <a:r>
              <a:rPr kumimoji="1" lang="en-US" altLang="zh-CN" u="sng" dirty="0"/>
              <a:t>#Line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advertisements</a:t>
            </a:r>
            <a:endParaRPr kumimoji="1" lang="zh-CN" altLang="en-US" dirty="0"/>
          </a:p>
          <a:p>
            <a:r>
              <a:rPr kumimoji="1" lang="en-US" altLang="zh-CN" dirty="0"/>
              <a:t>Cons:</a:t>
            </a:r>
            <a:r>
              <a:rPr kumimoji="1" lang="zh-CN" altLang="en-US" dirty="0"/>
              <a:t> 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Convergence time is proportional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longest path</a:t>
            </a:r>
          </a:p>
          <a:p>
            <a:pPr lvl="1"/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infinity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  <a:p>
            <a:r>
              <a:rPr kumimoji="1" lang="en-US" altLang="zh-CN" dirty="0">
                <a:solidFill>
                  <a:srgbClr val="0096FF"/>
                </a:solidFill>
              </a:rPr>
              <a:t>Only</a:t>
            </a:r>
            <a:r>
              <a:rPr kumimoji="1" lang="zh-CN" altLang="en-US" dirty="0">
                <a:solidFill>
                  <a:srgbClr val="0096FF"/>
                </a:solidFill>
              </a:rPr>
              <a:t> </a:t>
            </a:r>
            <a:r>
              <a:rPr kumimoji="1" lang="en-US" altLang="zh-CN" dirty="0">
                <a:solidFill>
                  <a:srgbClr val="0096FF"/>
                </a:solidFill>
              </a:rPr>
              <a:t>good for small networks</a:t>
            </a:r>
            <a:endParaRPr kumimoji="1" lang="zh-CN" altLang="en-US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20717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How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to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Scale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the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Routing?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7142681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Ways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/>
              <a:t>Hierarchy of Routing</a:t>
            </a:r>
            <a:endParaRPr lang="zh-CN" altLang="en-US" dirty="0"/>
          </a:p>
          <a:p>
            <a:pPr lvl="1"/>
            <a:r>
              <a:rPr lang="en-US" altLang="zh-CN" dirty="0"/>
              <a:t>Route between </a:t>
            </a:r>
            <a:r>
              <a:rPr lang="en-US" altLang="zh-CN" b="1" dirty="0">
                <a:solidFill>
                  <a:srgbClr val="0096FF"/>
                </a:solidFill>
              </a:rPr>
              <a:t>regions</a:t>
            </a:r>
            <a:r>
              <a:rPr lang="en-US" altLang="zh-CN" dirty="0"/>
              <a:t>, and then within a</a:t>
            </a:r>
            <a:br>
              <a:rPr lang="zh-CN" altLang="en-US" dirty="0"/>
            </a:br>
            <a:r>
              <a:rPr lang="en-US" altLang="zh-CN" dirty="0"/>
              <a:t>region </a:t>
            </a:r>
            <a:endParaRPr lang="zh-CN" altLang="en-US" dirty="0"/>
          </a:p>
          <a:p>
            <a:r>
              <a:rPr kumimoji="1" lang="en-US" altLang="zh-CN" dirty="0"/>
              <a:t>Path-vector Routing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Advertisements include the path, to better </a:t>
            </a:r>
            <a:br>
              <a:rPr kumimoji="1" lang="zh-CN" altLang="en-US" dirty="0"/>
            </a:br>
            <a:r>
              <a:rPr kumimoji="1" lang="en-US" altLang="zh-CN" dirty="0"/>
              <a:t>detect routing loops</a:t>
            </a:r>
            <a:endParaRPr kumimoji="1" lang="zh-CN" altLang="en-US" dirty="0"/>
          </a:p>
          <a:p>
            <a:r>
              <a:rPr lang="en-US" altLang="zh-CN" dirty="0"/>
              <a:t>Topological Addressing</a:t>
            </a:r>
            <a:endParaRPr lang="zh-CN" altLang="en-US" dirty="0"/>
          </a:p>
          <a:p>
            <a:pPr lvl="1"/>
            <a:r>
              <a:rPr lang="en-US" altLang="zh-CN" dirty="0"/>
              <a:t>Assign addresses in contiguous blocks to </a:t>
            </a:r>
            <a:br>
              <a:rPr lang="zh-CN" altLang="en-US" dirty="0"/>
            </a:br>
            <a:r>
              <a:rPr lang="en-US" altLang="zh-CN" dirty="0"/>
              <a:t>make advertisements smaller </a:t>
            </a:r>
            <a:endParaRPr kumimoji="1" lang="en-US" altLang="zh-CN" dirty="0"/>
          </a:p>
          <a:p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E30D1CB-B58A-7E46-A98F-E5F5CA76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1273324"/>
            <a:ext cx="2270948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66581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Two problems of the path vector implementation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Every attachment point must have a unique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path vector grows in size with the number of attachment points</a:t>
            </a:r>
            <a:endParaRPr lang="zh-CN" altLang="en-US" dirty="0">
              <a:ea typeface="ＭＳ Ｐゴシック" charset="0"/>
            </a:endParaRPr>
          </a:p>
          <a:p>
            <a:r>
              <a:rPr lang="en-US" altLang="zh-CN" dirty="0">
                <a:ea typeface="ＭＳ Ｐゴシック" charset="0"/>
              </a:rPr>
              <a:t>Hierarchy for better scalability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Two parts of network address: region &amp; station, e.g., "11,75"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Regions correspond to the set of closely-connected entities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region-11 has </a:t>
            </a:r>
            <a:r>
              <a:rPr lang="en-US" altLang="zh-CN" dirty="0">
                <a:solidFill>
                  <a:schemeClr val="accent1"/>
                </a:solidFill>
                <a:ea typeface="ＭＳ Ｐゴシック" charset="0"/>
              </a:rPr>
              <a:t>only 1 entry</a:t>
            </a:r>
            <a:r>
              <a:rPr lang="en-US" altLang="zh-CN" dirty="0">
                <a:solidFill>
                  <a:srgbClr val="0096FF"/>
                </a:solidFill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in other region routers' table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1506812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90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2468C7D-6B6F-344F-9C32-123A68421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61356"/>
            <a:ext cx="8040706" cy="296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7AD2B0A-797C-EA48-9F98-19F4438FEB56}"/>
              </a:ext>
            </a:extLst>
          </p:cNvPr>
          <p:cNvSpPr/>
          <p:nvPr/>
        </p:nvSpPr>
        <p:spPr>
          <a:xfrm>
            <a:off x="1407787" y="4896852"/>
            <a:ext cx="62122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Region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also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known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AS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: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Autonomous System</a:t>
            </a:r>
          </a:p>
        </p:txBody>
      </p:sp>
    </p:spTree>
    <p:extLst>
      <p:ext uri="{BB962C8B-B14F-4D97-AF65-F5344CB8AC3E}">
        <p14:creationId xmlns:p14="http://schemas.microsoft.com/office/powerpoint/2010/main" val="191409641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Hierarchical Address Assignment &amp;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Problems introduced by hierarchy: more complex</a:t>
            </a:r>
          </a:p>
          <a:p>
            <a:pPr lvl="1"/>
            <a:r>
              <a:rPr lang="en-US" altLang="zh-CN" dirty="0">
                <a:ea typeface="ＭＳ Ｐゴシック" charset="0"/>
              </a:rPr>
              <a:t>Binding address with location</a:t>
            </a:r>
          </a:p>
          <a:p>
            <a:pPr lvl="2"/>
            <a:r>
              <a:rPr lang="en-US" altLang="zh-CN" dirty="0">
                <a:ea typeface="ＭＳ Ｐゴシック" charset="0"/>
              </a:rPr>
              <a:t>Has to change address after changing location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Paths may no longer be the shortest possible</a:t>
            </a:r>
          </a:p>
          <a:p>
            <a:pPr lvl="2"/>
            <a:r>
              <a:rPr lang="en-US" altLang="zh-CN" dirty="0">
                <a:ea typeface="ＭＳ Ｐゴシック" charset="0"/>
              </a:rPr>
              <a:t>Algorithm has less detailed information</a:t>
            </a:r>
          </a:p>
          <a:p>
            <a:r>
              <a:rPr lang="en-US" altLang="zh-CN" dirty="0">
                <a:ea typeface="ＭＳ Ｐゴシック" charset="0"/>
              </a:rPr>
              <a:t>More about hierarchy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Can extend to more levels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Different places can have different levels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222011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5DF3506-95C8-3A48-990E-E39EDA096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176" y="276694"/>
            <a:ext cx="2736304" cy="173979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Routing Hierarchy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Across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Use one routing 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across regions</a:t>
            </a:r>
            <a:r>
              <a:rPr kumimoji="1" lang="en-US" altLang="zh-CN" dirty="0"/>
              <a:t>, and a </a:t>
            </a:r>
            <a:br>
              <a:rPr kumimoji="1" lang="zh-CN" altLang="en-US" dirty="0"/>
            </a:b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 to route </a:t>
            </a:r>
            <a:r>
              <a:rPr kumimoji="1" lang="en-US" altLang="zh-CN" b="1" dirty="0">
                <a:solidFill>
                  <a:srgbClr val="0096FF"/>
                </a:solidFill>
              </a:rPr>
              <a:t>within regions</a:t>
            </a:r>
            <a:endParaRPr kumimoji="1" lang="zh-CN" altLang="en-US" b="1" dirty="0">
              <a:solidFill>
                <a:srgbClr val="0096FF"/>
              </a:solidFill>
            </a:endParaRPr>
          </a:p>
          <a:p>
            <a:pPr lvl="1"/>
            <a:r>
              <a:rPr kumimoji="1" lang="en-US" altLang="zh-CN" dirty="0"/>
              <a:t>Implies that there are devices on the edge of each 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"translate" between or "speak" both protocols</a:t>
            </a:r>
            <a:endParaRPr kumimoji="1" lang="zh-CN" altLang="en-US" dirty="0"/>
          </a:p>
          <a:p>
            <a:pPr lvl="1"/>
            <a:endParaRPr kumimoji="1" lang="en-US" altLang="zh-CN" b="1" dirty="0"/>
          </a:p>
          <a:p>
            <a:r>
              <a:rPr kumimoji="1" lang="en-US" altLang="zh-CN" dirty="0">
                <a:solidFill>
                  <a:schemeClr val="accent1"/>
                </a:solidFill>
              </a:rPr>
              <a:t>BGP</a:t>
            </a:r>
            <a:r>
              <a:rPr kumimoji="1" lang="en-US" altLang="zh-CN" dirty="0"/>
              <a:t> is the path-vector protocol used across regions</a:t>
            </a:r>
          </a:p>
          <a:p>
            <a:pPr lvl="1"/>
            <a:r>
              <a:rPr kumimoji="1" lang="en-US" altLang="zh-CN" dirty="0"/>
              <a:t>Border Gateway Protocol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1409745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Topological Addressing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sz="2000" dirty="0"/>
              <a:t>Further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reduce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routing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table</a:t>
            </a:r>
            <a:endParaRPr kumimoji="1" lang="zh-CN" altLang="en-US" sz="2000" dirty="0"/>
          </a:p>
          <a:p>
            <a:pPr lvl="1"/>
            <a:r>
              <a:rPr kumimoji="1" lang="en-US" altLang="zh-CN" dirty="0"/>
              <a:t>Despite being between regions, BGP still routes to IP addresses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 to </a:t>
            </a:r>
            <a:r>
              <a:rPr kumimoji="1" lang="en-US" altLang="zh-CN" i="1" dirty="0"/>
              <a:t>18.0.0.1</a:t>
            </a:r>
            <a:r>
              <a:rPr kumimoji="1" lang="en-US" altLang="zh-CN" dirty="0"/>
              <a:t>, not to </a:t>
            </a:r>
            <a:r>
              <a:rPr kumimoji="1" lang="en-US" altLang="zh-CN" i="1" dirty="0"/>
              <a:t>region-3 </a:t>
            </a:r>
            <a:r>
              <a:rPr kumimoji="1" lang="en-US" altLang="zh-CN" dirty="0"/>
              <a:t>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Addresses are given to 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in </a:t>
            </a:r>
            <a:r>
              <a:rPr kumimoji="1" lang="en-US" altLang="zh-CN" b="1" dirty="0">
                <a:solidFill>
                  <a:srgbClr val="0096FF"/>
                </a:solidFill>
              </a:rPr>
              <a:t>contiguous blocks</a:t>
            </a:r>
            <a:r>
              <a:rPr kumimoji="1" lang="en-US" altLang="zh-CN" dirty="0"/>
              <a:t>, so that 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 be specified succinctly via a particular notation ("CIDR"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notation)</a:t>
            </a:r>
          </a:p>
          <a:p>
            <a:pPr lvl="2"/>
            <a:r>
              <a:rPr kumimoji="1" lang="en-US" altLang="zh-CN" sz="1600" dirty="0"/>
              <a:t>CIDR: Classless Inter Domain Routing</a:t>
            </a:r>
            <a:endParaRPr kumimoji="1" lang="zh-CN" altLang="en-US" sz="1600" dirty="0"/>
          </a:p>
          <a:p>
            <a:pPr lvl="1"/>
            <a:r>
              <a:rPr kumimoji="1" lang="en-US" altLang="zh-CN" dirty="0"/>
              <a:t>Keeps advertisements small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93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EA5AED6-C0C5-3F4E-BED7-A90EB7F1D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4081636"/>
            <a:ext cx="3240360" cy="132159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D37530-6950-2546-BAD0-DC19D6146EB5}"/>
              </a:ext>
            </a:extLst>
          </p:cNvPr>
          <p:cNvSpPr txBox="1"/>
          <p:nvPr/>
        </p:nvSpPr>
        <p:spPr>
          <a:xfrm>
            <a:off x="5364088" y="5218567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CIDR Notation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0DA5A612-76FB-3D48-8439-1A4BA80C5F9F}"/>
              </a:ext>
            </a:extLst>
          </p:cNvPr>
          <p:cNvCxnSpPr>
            <a:endCxn id="6" idx="1"/>
          </p:cNvCxnSpPr>
          <p:nvPr/>
        </p:nvCxnSpPr>
        <p:spPr>
          <a:xfrm>
            <a:off x="5148064" y="5218567"/>
            <a:ext cx="216024" cy="184666"/>
          </a:xfrm>
          <a:prstGeom prst="line">
            <a:avLst/>
          </a:prstGeom>
          <a:ln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32197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Each participant maintains a path vector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 complete path to some destination</a:t>
            </a:r>
          </a:p>
          <a:p>
            <a:pPr lvl="1"/>
            <a:r>
              <a:rPr lang="en-US" altLang="zh-CN" dirty="0">
                <a:ea typeface="ＭＳ Ｐゴシック" charset="0"/>
              </a:rPr>
              <a:t>E.g., zero-length path to itself</a:t>
            </a:r>
          </a:p>
          <a:p>
            <a:pPr lvl="1"/>
            <a:r>
              <a:rPr lang="en-US" altLang="zh-CN" dirty="0">
                <a:ea typeface="ＭＳ Ｐゴシック" charset="0"/>
              </a:rPr>
              <a:t>Gradually learns about other paths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Construct a new forwarding table from its new path vector</a:t>
            </a:r>
          </a:p>
          <a:p>
            <a:r>
              <a:rPr lang="en-US" altLang="zh-CN" dirty="0">
                <a:ea typeface="ＭＳ Ｐゴシック" charset="0"/>
              </a:rPr>
              <a:t>Algorithm</a:t>
            </a:r>
          </a:p>
          <a:p>
            <a:pPr lvl="1"/>
            <a:r>
              <a:rPr lang="en-US" altLang="zh-CN" dirty="0">
                <a:ea typeface="ＭＳ Ｐゴシック" charset="0"/>
              </a:rPr>
              <a:t>Advertising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Path selection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94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DC47E92-DBCF-FA44-A271-45C5707BF6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793604"/>
            <a:ext cx="1815704" cy="1256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029378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95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90D4AB20-4C2A-5448-B1C8-BBFB9618DA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35" y="1383845"/>
            <a:ext cx="4533900" cy="2697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8C42DAF-EBB5-B946-82B8-1425BE18AC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2479146"/>
            <a:ext cx="2737247" cy="2391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B481F2DB-D072-B346-BFC4-5EC8AC18E0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91" y="1172104"/>
            <a:ext cx="2571750" cy="910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">
            <a:extLst>
              <a:ext uri="{FF2B5EF4-FFF2-40B4-BE49-F238E27FC236}">
                <a16:creationId xmlns:a16="http://schemas.microsoft.com/office/drawing/2014/main" id="{5257A635-2045-0945-8490-973600F28516}"/>
              </a:ext>
            </a:extLst>
          </p:cNvPr>
          <p:cNvSpPr txBox="1"/>
          <p:nvPr/>
        </p:nvSpPr>
        <p:spPr>
          <a:xfrm>
            <a:off x="7087791" y="91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5F773817-9405-0B4D-B99F-7C5C93016640}"/>
              </a:ext>
            </a:extLst>
          </p:cNvPr>
          <p:cNvSpPr txBox="1"/>
          <p:nvPr/>
        </p:nvSpPr>
        <p:spPr>
          <a:xfrm>
            <a:off x="7087791" y="2188104"/>
            <a:ext cx="547688" cy="349019"/>
          </a:xfrm>
          <a:prstGeom prst="rect">
            <a:avLst/>
          </a:prstGeom>
          <a:noFill/>
        </p:spPr>
        <p:txBody>
          <a:bodyPr lIns="71323" tIns="35662" rIns="71323" bIns="3566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</a:t>
            </a: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8CC42AD1-D3C8-CA4D-BB07-FF30D5CC0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42896"/>
            <a:ext cx="8435280" cy="943238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Need coordination to ensure no loop</a:t>
            </a:r>
          </a:p>
        </p:txBody>
      </p:sp>
    </p:spTree>
    <p:extLst>
      <p:ext uri="{BB962C8B-B14F-4D97-AF65-F5344CB8AC3E}">
        <p14:creationId xmlns:p14="http://schemas.microsoft.com/office/powerpoint/2010/main" val="370903255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96</a:t>
            </a:fld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593A377-C37D-E34E-8E5A-D7EE6179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B2F0CBF8-359C-EA47-BE3A-7EF86C036513}"/>
              </a:ext>
            </a:extLst>
          </p:cNvPr>
          <p:cNvSpPr txBox="1">
            <a:spLocks/>
          </p:cNvSpPr>
          <p:nvPr/>
        </p:nvSpPr>
        <p:spPr bwMode="auto">
          <a:xfrm>
            <a:off x="6629400" y="5143500"/>
            <a:ext cx="12954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2pPr>
            <a:lvl3pPr marL="891540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3pPr>
            <a:lvl4pPr marL="1248156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4pPr>
            <a:lvl5pPr marL="1604772" indent="-178308" algn="l" defTabSz="914400" rtl="0" eaLnBrk="1" latinLnBrk="0" hangingPunct="1"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5pPr>
            <a:lvl6pPr marL="1961388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6pPr>
            <a:lvl7pPr marL="2318004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7pPr>
            <a:lvl8pPr marL="2674620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8pPr>
            <a:lvl9pPr marL="3031236" indent="-178308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900" kern="1200">
                <a:solidFill>
                  <a:schemeClr val="tx1"/>
                </a:solidFill>
                <a:latin typeface="Calibri" charset="0"/>
                <a:ea typeface="宋体" charset="0"/>
                <a:cs typeface="+mn-cs"/>
              </a:defRPr>
            </a:lvl9pPr>
          </a:lstStyle>
          <a:p>
            <a:pPr eaLnBrk="0" hangingPunct="0">
              <a:defRPr/>
            </a:pPr>
            <a:fld id="{3F36B403-50F7-414B-8C90-B2A0B37D7BE6}" type="slidenum">
              <a:rPr lang="zh-CN" altLang="en-US" sz="1100" smtClean="0">
                <a:solidFill>
                  <a:prstClr val="black"/>
                </a:solidFill>
                <a:ea typeface="Adobe 楷体 Std R" charset="0"/>
                <a:cs typeface="Adobe 楷体 Std R" charset="0"/>
              </a:rPr>
              <a:pPr eaLnBrk="0" hangingPunct="0">
                <a:defRPr/>
              </a:pPr>
              <a:t>96</a:t>
            </a:fld>
            <a:endParaRPr lang="en-US" altLang="zh-CN" sz="1100">
              <a:solidFill>
                <a:prstClr val="black"/>
              </a:solidFill>
              <a:ea typeface="Adobe 楷体 Std R" charset="0"/>
              <a:cs typeface="Adobe 楷体 Std R" charset="0"/>
            </a:endParaRPr>
          </a:p>
        </p:txBody>
      </p:sp>
      <p:pic>
        <p:nvPicPr>
          <p:cNvPr id="11" name="Picture 5">
            <a:extLst>
              <a:ext uri="{FF2B5EF4-FFF2-40B4-BE49-F238E27FC236}">
                <a16:creationId xmlns:a16="http://schemas.microsoft.com/office/drawing/2014/main" id="{919247D0-7CD5-F344-AE29-779187460F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96573"/>
            <a:ext cx="8153400" cy="1243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A7ED2B7-2C0C-2840-988A-6B499A78A0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7" y="1524000"/>
            <a:ext cx="1926431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>
            <a:extLst>
              <a:ext uri="{FF2B5EF4-FFF2-40B4-BE49-F238E27FC236}">
                <a16:creationId xmlns:a16="http://schemas.microsoft.com/office/drawing/2014/main" id="{D6577D07-995A-B545-AC80-8BCE645B5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24000"/>
            <a:ext cx="2180035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>
            <a:extLst>
              <a:ext uri="{FF2B5EF4-FFF2-40B4-BE49-F238E27FC236}">
                <a16:creationId xmlns:a16="http://schemas.microsoft.com/office/drawing/2014/main" id="{89D3C34C-D92C-4D4C-A512-0CF895E8E7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10782"/>
            <a:ext cx="8229600" cy="1940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9">
            <a:extLst>
              <a:ext uri="{FF2B5EF4-FFF2-40B4-BE49-F238E27FC236}">
                <a16:creationId xmlns:a16="http://schemas.microsoft.com/office/drawing/2014/main" id="{61957924-F055-984B-8FA5-7EC0055B16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397001"/>
            <a:ext cx="1219200" cy="217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6EDBA41-5870-1B4A-BFAC-F5675C79CF7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5873" y="1397000"/>
            <a:ext cx="1558528" cy="218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Down Arrow 11">
            <a:extLst>
              <a:ext uri="{FF2B5EF4-FFF2-40B4-BE49-F238E27FC236}">
                <a16:creationId xmlns:a16="http://schemas.microsoft.com/office/drawing/2014/main" id="{353BC02F-E886-DE4A-9EC5-7817571C4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270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Down Arrow 12">
            <a:extLst>
              <a:ext uri="{FF2B5EF4-FFF2-40B4-BE49-F238E27FC236}">
                <a16:creationId xmlns:a16="http://schemas.microsoft.com/office/drawing/2014/main" id="{5DD1EA5F-EA0B-8348-896F-79222984F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290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Down Arrow 13">
            <a:extLst>
              <a:ext uri="{FF2B5EF4-FFF2-40B4-BE49-F238E27FC236}">
                <a16:creationId xmlns:a16="http://schemas.microsoft.com/office/drawing/2014/main" id="{EC86A7BA-00CD-7948-8135-8AEFC9F16D9F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6553200" y="3492500"/>
            <a:ext cx="457200" cy="31750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6699FF"/>
          </a:solidFill>
          <a:ln w="9525">
            <a:noFill/>
            <a:round/>
            <a:headEnd/>
            <a:tailEnd/>
          </a:ln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Path Vector Exchange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Better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scaling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Like Distance-Vector, but include the </a:t>
            </a:r>
            <a:r>
              <a:rPr kumimoji="1" lang="en-US" altLang="zh-CN" dirty="0">
                <a:solidFill>
                  <a:schemeClr val="accent1"/>
                </a:solidFill>
              </a:rPr>
              <a:t>full path</a:t>
            </a:r>
            <a:r>
              <a:rPr kumimoji="1" lang="en-US" altLang="zh-CN" dirty="0"/>
              <a:t> in the routing advertisements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increases (advertises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 larger), but convergence time decreases (avoid counting to infinity)  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Overhead is still lower than Link-State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9149993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Questions on Path Vector</a:t>
            </a: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1628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How do we avoid permanent loops? </a:t>
            </a:r>
          </a:p>
          <a:p>
            <a:pPr lvl="1"/>
            <a:r>
              <a:rPr lang="en-US" altLang="zh-CN" dirty="0">
                <a:ea typeface="宋体" charset="0"/>
              </a:rPr>
              <a:t>When a node updates its paths, it never accepts a path that has itself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when a node hears multiple paths to the same destination?</a:t>
            </a:r>
          </a:p>
          <a:p>
            <a:pPr lvl="1"/>
            <a:r>
              <a:rPr lang="en-US" altLang="zh-CN" dirty="0">
                <a:ea typeface="宋体" charset="0"/>
              </a:rPr>
              <a:t>It picks the better path</a:t>
            </a:r>
          </a:p>
          <a:p>
            <a:pPr eaLnBrk="1" hangingPunct="1"/>
            <a:r>
              <a:rPr lang="en-US" altLang="zh-CN" dirty="0">
                <a:ea typeface="宋体" charset="0"/>
              </a:rPr>
              <a:t>What happens if the graph changes? </a:t>
            </a:r>
          </a:p>
          <a:p>
            <a:pPr lvl="1"/>
            <a:r>
              <a:rPr lang="en-US" altLang="zh-CN" dirty="0">
                <a:ea typeface="宋体" charset="0"/>
              </a:rPr>
              <a:t>Algorithm deals well with new links</a:t>
            </a:r>
          </a:p>
          <a:p>
            <a:pPr lvl="1"/>
            <a:r>
              <a:rPr lang="en-US" altLang="zh-CN" dirty="0">
                <a:ea typeface="宋体" charset="0"/>
              </a:rPr>
              <a:t>To deal with links that go down, each router should discard any path that a neighbor stops advertising</a:t>
            </a:r>
          </a:p>
          <a:p>
            <a:pPr eaLnBrk="1" hangingPunct="1"/>
            <a:endParaRPr lang="en-US" altLang="zh-CN" sz="2400" dirty="0">
              <a:ea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2FFF0C76-66C3-CE4A-A418-D66ADF585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50533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0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0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0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0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C778EF-E3FF-C947-C301-A352CCF90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So</a:t>
            </a:r>
            <a:r>
              <a:rPr kumimoji="1" lang="zh-CN" altLang="en-US" dirty="0"/>
              <a:t> </a:t>
            </a:r>
            <a:r>
              <a:rPr kumimoji="1" lang="en-US" altLang="zh-CN" dirty="0"/>
              <a:t>Far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21DAEF-F5EF-DF82-9197-9BF95D1D4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99</a:t>
            </a:fld>
            <a:endParaRPr lang="zh-CN" altLang="en-US"/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BD40D5E5-624D-9A68-CAAD-6E802E799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2890436"/>
              </p:ext>
            </p:extLst>
          </p:nvPr>
        </p:nvGraphicFramePr>
        <p:xfrm>
          <a:off x="442452" y="1304325"/>
          <a:ext cx="8496944" cy="3817620"/>
        </p:xfrm>
        <a:graphic>
          <a:graphicData uri="http://schemas.openxmlformats.org/drawingml/2006/table">
            <a:tbl>
              <a:tblPr/>
              <a:tblGrid>
                <a:gridCol w="1224136">
                  <a:extLst>
                    <a:ext uri="{9D8B030D-6E8A-4147-A177-3AD203B41FA5}">
                      <a16:colId xmlns:a16="http://schemas.microsoft.com/office/drawing/2014/main" val="1489115356"/>
                    </a:ext>
                  </a:extLst>
                </a:gridCol>
                <a:gridCol w="3456384">
                  <a:extLst>
                    <a:ext uri="{9D8B030D-6E8A-4147-A177-3AD203B41FA5}">
                      <a16:colId xmlns:a16="http://schemas.microsoft.com/office/drawing/2014/main" val="2303506926"/>
                    </a:ext>
                  </a:extLst>
                </a:gridCol>
                <a:gridCol w="3816424">
                  <a:extLst>
                    <a:ext uri="{9D8B030D-6E8A-4147-A177-3AD203B41FA5}">
                      <a16:colId xmlns:a16="http://schemas.microsoft.com/office/drawing/2014/main" val="2990208148"/>
                    </a:ext>
                  </a:extLst>
                </a:gridCol>
              </a:tblGrid>
              <a:tr h="586740"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Feature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Interior Gateway Protocol (IGP)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7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Exterior Gateway Protocol (EGP)</a:t>
                      </a:r>
                      <a:endParaRPr lang="en" sz="1700" dirty="0">
                        <a:solidFill>
                          <a:schemeClr val="accent1"/>
                        </a:solidFill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5017175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 dirty="0">
                          <a:effectLst/>
                          <a:latin typeface="+mn-lt"/>
                        </a:rPr>
                        <a:t>Scope</a:t>
                      </a:r>
                      <a:endParaRPr lang="en" sz="1700" dirty="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b="1" dirty="0">
                          <a:effectLst/>
                          <a:latin typeface="+mn-lt"/>
                        </a:rPr>
                        <a:t>Inside</a:t>
                      </a:r>
                      <a:r>
                        <a:rPr lang="en" sz="1400" dirty="0">
                          <a:effectLst/>
                          <a:latin typeface="+mn-lt"/>
                        </a:rPr>
                        <a:t> an Autonomous System (AS)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b="1" dirty="0">
                          <a:effectLst/>
                          <a:latin typeface="+mn-lt"/>
                        </a:rPr>
                        <a:t>Between</a:t>
                      </a:r>
                      <a:r>
                        <a:rPr lang="en" sz="1400" dirty="0">
                          <a:effectLst/>
                          <a:latin typeface="+mn-lt"/>
                        </a:rPr>
                        <a:t> Autonomous Systems (AS)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798068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Primary Goal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Find the best path; fast convergence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Apply routing policies; control path propagation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7941762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Typical Protocols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OSPF, IS-IS, RIP, EIGRP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BGP (the only one currently used)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6258669"/>
                  </a:ext>
                </a:extLst>
              </a:tr>
              <a:tr h="58674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Focus / Concern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Speed, efficiency, network topology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Policy, reachability, AS path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3438958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r>
                        <a:rPr lang="en" sz="1700" b="1">
                          <a:effectLst/>
                          <a:latin typeface="+mn-lt"/>
                        </a:rPr>
                        <a:t>Scale</a:t>
                      </a:r>
                      <a:endParaRPr lang="en" sz="1700">
                        <a:effectLst/>
                        <a:latin typeface="+mn-lt"/>
                      </a:endParaRP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>
                          <a:effectLst/>
                          <a:latin typeface="+mn-lt"/>
                        </a:rPr>
                        <a:t>Manages hundreds to thousands of routes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" sz="1400" dirty="0">
                          <a:effectLst/>
                          <a:latin typeface="+mn-lt"/>
                        </a:rPr>
                        <a:t>Manages the global internet (hundreds of thousands of routes)</a:t>
                      </a:r>
                    </a:p>
                  </a:txBody>
                  <a:tcPr marL="83820" marR="83820" marT="41910" marB="4191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79263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91775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Data Plane: Packet Forwarding</a:t>
            </a: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1846094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Interface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101</a:t>
            </a:fld>
            <a:endParaRPr lang="zh-CN" alt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DAD0EAF-C529-274A-B1E0-F36920CFC1B1}"/>
              </a:ext>
            </a:extLst>
          </p:cNvPr>
          <p:cNvSpPr txBox="1">
            <a:spLocks/>
          </p:cNvSpPr>
          <p:nvPr/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structure packet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source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destination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end_protocol </a:t>
            </a:r>
          </a:p>
          <a:p>
            <a:r>
              <a:rPr lang="en-US" altLang="zh-CN" sz="1900">
                <a:latin typeface="Consolas" charset="0"/>
                <a:ea typeface="宋体" charset="0"/>
                <a:cs typeface="Consolas" charset="0"/>
              </a:rPr>
              <a:t>    bit_string payload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04743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102</a:t>
            </a:fld>
            <a:endParaRPr lang="zh-CN" alt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1C6E17D1-7F0F-5347-A758-7795BE75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4C92409-E1E2-BF45-83B6-F23A6C8D3CBB}"/>
              </a:ext>
            </a:extLst>
          </p:cNvPr>
          <p:cNvSpPr txBox="1">
            <a:spLocks/>
          </p:cNvSpPr>
          <p:nvPr/>
        </p:nvSpPr>
        <p:spPr>
          <a:xfrm>
            <a:off x="395536" y="409228"/>
            <a:ext cx="8568952" cy="519200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1 procedure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NETWORK_SEND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destination,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2                    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3     packet instance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4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outgoing_packet.payload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segment_buffer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5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end_protocol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6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outgoing_packet.source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MY_NETWORK_ADDRESS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7    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← destination </a:t>
            </a:r>
          </a:p>
          <a:p>
            <a:pPr>
              <a:spcBef>
                <a:spcPts val="0"/>
              </a:spcBef>
            </a:pP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8    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outgoing_packet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endParaRPr lang="en-US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9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NETWORK_HANDLE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10    packet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instance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11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!= MY_NETWORK_ADDRESS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then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12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← </a:t>
            </a:r>
            <a:r>
              <a:rPr lang="en-US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LOOKUP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net_packet.destination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en-US" altLang="zh-CN" sz="1600" b="0" dirty="0" err="1">
                <a:latin typeface="Consolas" charset="0"/>
                <a:ea typeface="宋体" charset="0"/>
                <a:cs typeface="Consolas" charset="0"/>
              </a:rPr>
              <a:t>forwarding_table</a:t>
            </a:r>
            <a:r>
              <a:rPr lang="en-US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13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LINK_SEND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next_hop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link_protocol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14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else</a:t>
            </a:r>
            <a:endParaRPr lang="sv-SE" altLang="zh-CN" sz="1600" b="0" dirty="0">
              <a:latin typeface="Consolas" charset="0"/>
              <a:ea typeface="宋体" charset="0"/>
              <a:cs typeface="Consolas" charset="0"/>
            </a:endParaRP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15        </a:t>
            </a:r>
            <a:r>
              <a:rPr lang="sv-SE" altLang="zh-CN" sz="1600" b="0" dirty="0">
                <a:solidFill>
                  <a:srgbClr val="800000"/>
                </a:solidFill>
                <a:latin typeface="Consolas" charset="0"/>
                <a:ea typeface="宋体" charset="0"/>
                <a:cs typeface="Consolas" charset="0"/>
              </a:rPr>
              <a:t>GIVE_TO_END_LAYER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 (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net_packet.payload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>
              <a:spcBef>
                <a:spcPts val="0"/>
              </a:spcBef>
            </a:pP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16                         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, </a:t>
            </a:r>
            <a:r>
              <a:rPr lang="sv-SE" altLang="zh-CN" sz="1600" b="0" dirty="0" err="1">
                <a:latin typeface="Consolas" charset="0"/>
                <a:ea typeface="宋体" charset="0"/>
                <a:cs typeface="Consolas" charset="0"/>
              </a:rPr>
              <a:t>net_packet.source</a:t>
            </a:r>
            <a:r>
              <a:rPr lang="sv-SE" altLang="zh-CN" sz="1600" b="0" dirty="0">
                <a:latin typeface="Consolas" charset="0"/>
                <a:ea typeface="宋体" charset="0"/>
                <a:cs typeface="Consolas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9429207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103</a:t>
            </a:fld>
            <a:endParaRPr lang="zh-CN" altLang="en-US" dirty="0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E2B6D90E-6A19-F342-B2F6-16081BE46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F7E3D88D-6615-EF4A-B229-33F084E3E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6" name="图片 35">
            <a:extLst>
              <a:ext uri="{FF2B5EF4-FFF2-40B4-BE49-F238E27FC236}">
                <a16:creationId xmlns:a16="http://schemas.microsoft.com/office/drawing/2014/main" id="{01679424-A7BB-D049-A4C8-D1C8A5142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48520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Forwarding an IP Packet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Lookup packet's destination in forwarding table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known, find the corresponding outgoing link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If unknown, drop packet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Decrement TTL (Time To Live)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Drop packet if TTL is zero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Update header checksum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Forward packet to outgoing port 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Transmit packet onto link 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7769212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Data-plane 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 Intel's DPDK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DPDK: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 Plane Development Kit</a:t>
            </a:r>
          </a:p>
          <a:p>
            <a:pPr lvl="1"/>
            <a:r>
              <a:rPr kumimoji="1" lang="en-US" altLang="zh-CN" dirty="0"/>
              <a:t>Bypass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</a:p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card</a:t>
            </a:r>
          </a:p>
          <a:p>
            <a:pPr lvl="1"/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several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ports</a:t>
            </a:r>
          </a:p>
          <a:p>
            <a:pPr lvl="1"/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RX/TX</a:t>
            </a:r>
          </a:p>
          <a:p>
            <a:r>
              <a:rPr kumimoji="1" lang="en-US" altLang="zh-CN" dirty="0"/>
              <a:t>Processor</a:t>
            </a:r>
          </a:p>
          <a:p>
            <a:pPr lvl="1"/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RX</a:t>
            </a:r>
          </a:p>
          <a:p>
            <a:pPr lvl="2"/>
            <a:r>
              <a:rPr kumimoji="1" lang="en-US" altLang="zh-CN" dirty="0"/>
              <a:t>Polling</a:t>
            </a:r>
          </a:p>
          <a:p>
            <a:pPr lvl="1"/>
            <a:r>
              <a:rPr kumimoji="1" lang="en-US" altLang="zh-CN" dirty="0"/>
              <a:t>Find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output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pPr lvl="1"/>
            <a:r>
              <a:rPr kumimoji="1" lang="en-US" altLang="zh-CN" dirty="0"/>
              <a:t>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TX</a:t>
            </a: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4D29202-EF84-814B-A95B-D0E77C48B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1216738"/>
            <a:ext cx="4608512" cy="38010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0812320-C385-AB40-9367-A074BDEF5BE6}"/>
              </a:ext>
            </a:extLst>
          </p:cNvPr>
          <p:cNvSpPr txBox="1"/>
          <p:nvPr/>
        </p:nvSpPr>
        <p:spPr>
          <a:xfrm>
            <a:off x="5652120" y="5031804"/>
            <a:ext cx="1872208" cy="66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receiving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TX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for</a:t>
            </a:r>
            <a:r>
              <a:rPr kumimoji="1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sending</a:t>
            </a:r>
            <a:endParaRPr kumimoji="1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5715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B65E10-DC7E-AF9B-E248-A031E6AEF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UC</a:t>
            </a:r>
            <a:r>
              <a:rPr kumimoji="1" lang="zh-CN" altLang="en-US" dirty="0"/>
              <a:t> </a:t>
            </a:r>
            <a:r>
              <a:rPr kumimoji="1" lang="en-US" altLang="zh-CN" dirty="0"/>
              <a:t>Berkeley’s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RouteBricks</a:t>
            </a:r>
            <a:r>
              <a:rPr kumimoji="1" lang="zh-CN" altLang="en-US" dirty="0"/>
              <a:t> </a:t>
            </a:r>
            <a:r>
              <a:rPr kumimoji="1" lang="en-US" altLang="zh-CN" dirty="0"/>
              <a:t>[SOSP’09]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247303-2DF2-31BC-8350-42BB35960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1477BD3-8E22-62E2-1C45-117481469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73324"/>
            <a:ext cx="7772400" cy="3491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6035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NAT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(Network Address Translation)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52825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 (Network Address Translation)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ＭＳ Ｐゴシック" charset="0"/>
              </a:rPr>
              <a:t>Private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Public routers do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not accept routes to network 10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(e.g.,</a:t>
            </a:r>
            <a:r>
              <a:rPr lang="zh-CN" altLang="en-US" dirty="0">
                <a:ea typeface="ＭＳ Ｐゴシック" charset="0"/>
              </a:rPr>
              <a:t> </a:t>
            </a:r>
            <a:r>
              <a:rPr lang="en-US" altLang="zh-CN" dirty="0">
                <a:ea typeface="ＭＳ Ｐゴシック" charset="0"/>
              </a:rPr>
              <a:t>10.8.8.8)</a:t>
            </a:r>
          </a:p>
          <a:p>
            <a:r>
              <a:rPr lang="en-US" altLang="zh-CN" dirty="0">
                <a:ea typeface="ＭＳ Ｐゴシック" charset="0"/>
              </a:rPr>
              <a:t>NAT router: bridge the private networks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Router between private &amp; public network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Send: modify source address to temp public address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Receive: modify back by looking mapping table</a:t>
            </a:r>
          </a:p>
          <a:p>
            <a:r>
              <a:rPr lang="en-US" altLang="zh-CN" dirty="0">
                <a:ea typeface="ＭＳ Ｐゴシック" charset="0"/>
              </a:rPr>
              <a:t>Limitations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Some end-to-end protocols place address in payloads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The translator may become the bottleneck</a:t>
            </a:r>
          </a:p>
          <a:p>
            <a:pPr lvl="1"/>
            <a:r>
              <a:rPr lang="en-US" altLang="zh-CN" dirty="0">
                <a:ea typeface="ＭＳ Ｐゴシック" charset="0"/>
              </a:rPr>
              <a:t>What if two private network merge?</a:t>
            </a: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20492293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109</a:t>
            </a:fld>
            <a:endParaRPr lang="zh-CN" altLang="en-US" dirty="0"/>
          </a:p>
        </p:txBody>
      </p:sp>
      <p:pic>
        <p:nvPicPr>
          <p:cNvPr id="7" name="Picture 1027" descr="C:\Documents and Settings\Administrator\My Documents\cs580\images\an090601 copy.jpg">
            <a:extLst>
              <a:ext uri="{FF2B5EF4-FFF2-40B4-BE49-F238E27FC236}">
                <a16:creationId xmlns:a16="http://schemas.microsoft.com/office/drawing/2014/main" id="{1C63836A-2F7D-0640-B99D-2BF0CC9C73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62"/>
          <a:stretch>
            <a:fillRect/>
          </a:stretch>
        </p:blipFill>
        <p:spPr bwMode="auto">
          <a:xfrm>
            <a:off x="1403648" y="913284"/>
            <a:ext cx="6912768" cy="45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6738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110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246698F-9654-254E-9B9C-FD3A5731C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" y="482600"/>
            <a:ext cx="9105900" cy="474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01834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 Ethernet Mapping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Mapping Internet to Ethernet</a:t>
            </a:r>
          </a:p>
          <a:p>
            <a:pPr algn="ctr">
              <a:lnSpc>
                <a:spcPct val="150000"/>
              </a:lnSpc>
            </a:pPr>
            <a:endParaRPr kumimoji="1" lang="en-US" altLang="zh-CN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891007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 Study: Mapping Internet to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Listen-before-sending rule, collision</a:t>
            </a:r>
          </a:p>
          <a:p>
            <a:r>
              <a:rPr lang="en-US" altLang="zh-CN" dirty="0">
                <a:ea typeface="MS PGothic" charset="0"/>
              </a:rPr>
              <a:t>Ethernet: CSMA/CD</a:t>
            </a:r>
          </a:p>
          <a:p>
            <a:pPr lvl="1"/>
            <a:r>
              <a:rPr lang="en-US" altLang="zh-CN" dirty="0">
                <a:ea typeface="MS PGothic" charset="0"/>
              </a:rPr>
              <a:t>Carrier Sense Multiple Access with Collision Detection</a:t>
            </a:r>
          </a:p>
          <a:p>
            <a:r>
              <a:rPr lang="en-US" altLang="zh-CN" dirty="0">
                <a:ea typeface="MS PGothic" charset="0"/>
              </a:rPr>
              <a:t>Ethernet type</a:t>
            </a:r>
          </a:p>
          <a:p>
            <a:pPr lvl="1"/>
            <a:r>
              <a:rPr lang="en-US" altLang="zh-CN" dirty="0">
                <a:ea typeface="MS PGothic" charset="0"/>
              </a:rPr>
              <a:t>Experimental Ethernet, 3 </a:t>
            </a:r>
            <a:r>
              <a:rPr lang="en-US" altLang="zh-CN" dirty="0" err="1">
                <a:ea typeface="MS PGothic" charset="0"/>
              </a:rPr>
              <a:t>mpbs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Standard Ethernet, 10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Fast Ethernet, 100 </a:t>
            </a:r>
            <a:r>
              <a:rPr lang="en-US" altLang="zh-CN" dirty="0" err="1">
                <a:ea typeface="MS PGothic" charset="0"/>
              </a:rPr>
              <a:t>mbps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Gigabit Ethernet, 1000 </a:t>
            </a:r>
            <a:r>
              <a:rPr lang="en-US" altLang="zh-CN" dirty="0" err="1">
                <a:ea typeface="MS PGothic" charset="0"/>
              </a:rPr>
              <a:t>mbps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5659697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A half duplex Ethernet</a:t>
            </a:r>
          </a:p>
          <a:p>
            <a:pPr lvl="1"/>
            <a:r>
              <a:rPr lang="en-US" altLang="zh-CN" dirty="0">
                <a:ea typeface="MS PGothic" charset="0"/>
              </a:rPr>
              <a:t>The max propagation time is less than the 576 bit times, the shortest allowable packet</a:t>
            </a:r>
          </a:p>
          <a:p>
            <a:pPr lvl="1"/>
            <a:r>
              <a:rPr lang="en-US" altLang="zh-CN" dirty="0">
                <a:ea typeface="MS PGothic" charset="0"/>
              </a:rPr>
              <a:t>So that two parties can detect a collision together</a:t>
            </a:r>
          </a:p>
          <a:p>
            <a:pPr lvl="1"/>
            <a:r>
              <a:rPr lang="en-US" altLang="zh-CN" dirty="0">
                <a:ea typeface="MS PGothic" charset="0"/>
              </a:rPr>
              <a:t>If collision: wait random first time, exponential backoff if repeat </a:t>
            </a:r>
          </a:p>
          <a:p>
            <a:r>
              <a:rPr lang="en-US" altLang="zh-CN" dirty="0">
                <a:ea typeface="MS PGothic" charset="0"/>
              </a:rPr>
              <a:t>A full duplex &amp; point-to-point Ethernet</a:t>
            </a:r>
          </a:p>
          <a:p>
            <a:pPr lvl="1"/>
            <a:r>
              <a:rPr lang="en-US" altLang="zh-CN" dirty="0">
                <a:ea typeface="MS PGothic" charset="0"/>
              </a:rPr>
              <a:t>No collisions &amp; the max length of the link is determined by the physical medium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113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8B427AA-72C7-DF4C-8001-B7DFAF5B2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73985"/>
            <a:ext cx="8280920" cy="627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4880179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Difference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Hub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Hub</a:t>
            </a:r>
          </a:p>
          <a:p>
            <a:pPr lvl="1"/>
            <a:r>
              <a:rPr kumimoji="1" lang="en-US" altLang="zh-CN" dirty="0"/>
              <a:t>A frame is "broadcast" to every one of its ports</a:t>
            </a:r>
          </a:p>
          <a:p>
            <a:pPr lvl="1"/>
            <a:r>
              <a:rPr kumimoji="1" lang="en-US" altLang="zh-CN" dirty="0"/>
              <a:t>A 10/100Mbps hub must share its bandwidth with each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</a:p>
          <a:p>
            <a:r>
              <a:rPr kumimoji="1" lang="en-US" altLang="zh-CN" dirty="0"/>
              <a:t>Switch</a:t>
            </a:r>
          </a:p>
          <a:p>
            <a:pPr lvl="1"/>
            <a:r>
              <a:rPr kumimoji="1" lang="en-US" altLang="zh-CN" dirty="0"/>
              <a:t>Keeps a record of the MAC addresses of all the devices</a:t>
            </a:r>
          </a:p>
          <a:p>
            <a:pPr lvl="1"/>
            <a:r>
              <a:rPr kumimoji="1" lang="en-US" altLang="zh-CN" dirty="0"/>
              <a:t>A 10/100Mbps switch will allocate a full 10/100Mbps to each of its ports</a:t>
            </a:r>
            <a:endParaRPr kumimoji="1" lang="zh-CN" altLang="en-US" dirty="0"/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51721459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Broadcast Aspects of Ethernet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charset="0"/>
            </a:endParaRP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Broadcast network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Every frame is delivered to every station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(Compare with forwarding network)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ETHERNET_SEND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Pass the call along to the link layer</a:t>
            </a:r>
          </a:p>
          <a:p>
            <a:pPr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ETHERNET_HANDLE</a:t>
            </a:r>
          </a:p>
          <a:p>
            <a:pPr lvl="1">
              <a:lnSpc>
                <a:spcPct val="100000"/>
              </a:lnSpc>
            </a:pPr>
            <a:r>
              <a:rPr lang="en-US" altLang="zh-CN" dirty="0">
                <a:ea typeface="MS PGothic" charset="0"/>
              </a:rPr>
              <a:t>Simple, can even be implemented in hardware</a:t>
            </a:r>
            <a:endParaRPr lang="zh-CN" altLang="en-US" dirty="0">
              <a:ea typeface="MS PGothic" charset="0"/>
            </a:endParaRPr>
          </a:p>
          <a:p>
            <a:pPr lvl="1"/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115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85A61A8-2837-D34E-B400-39624EF02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" y="1206500"/>
            <a:ext cx="7843838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959471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144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-633163">
            <a:off x="4648200" y="4655595"/>
            <a:ext cx="4343400" cy="441352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</a:rPr>
              <a:t>no need to do any forwarding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5CBFBBE-9931-C34A-8559-8341CF6F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9373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Broadcast Aspects of Ethernet</a:t>
            </a:r>
            <a:endParaRPr lang="zh-CN" altLang="en-US" dirty="0"/>
          </a:p>
        </p:txBody>
      </p:sp>
      <p:sp>
        <p:nvSpPr>
          <p:cNvPr id="62466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procedure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ETHERNET_HANDLE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length)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destination ←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net_packet.target_id</a:t>
            </a:r>
            <a:endParaRPr lang="en-US" altLang="zh-CN" sz="1900" dirty="0">
              <a:latin typeface="Consolas" charset="0"/>
              <a:ea typeface="宋体" charset="0"/>
              <a:cs typeface="Consolas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if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destination =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my_station_id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solidFill>
                  <a:srgbClr val="C00000"/>
                </a:solidFill>
                <a:latin typeface="Consolas" charset="0"/>
                <a:ea typeface="宋体" charset="0"/>
                <a:cs typeface="Consolas" charset="0"/>
              </a:rPr>
              <a:t>      or destination = BROADCAST_ID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    then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GIVE_TO_END_LAYER (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net_packet.data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net_packet.end_protocol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                   </a:t>
            </a:r>
            <a:r>
              <a:rPr lang="en-US" altLang="zh-CN" sz="1900" dirty="0" err="1">
                <a:latin typeface="Consolas" charset="0"/>
                <a:ea typeface="宋体" charset="0"/>
                <a:cs typeface="Consolas" charset="0"/>
              </a:rPr>
              <a:t>net_packet.source_id</a:t>
            </a: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</a:t>
            </a:r>
            <a:r>
              <a:rPr lang="en-US" altLang="zh-CN" sz="1900" b="1" dirty="0">
                <a:latin typeface="Consolas" charset="0"/>
                <a:ea typeface="宋体" charset="0"/>
                <a:cs typeface="Consolas" charset="0"/>
              </a:rPr>
              <a:t>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900" dirty="0">
                <a:latin typeface="Consolas" charset="0"/>
                <a:ea typeface="宋体" charset="0"/>
                <a:cs typeface="Consolas" charset="0"/>
              </a:rPr>
              <a:t>    ignore packet</a:t>
            </a:r>
            <a:endParaRPr lang="zh-CN" altLang="en-US" sz="1900" dirty="0">
              <a:latin typeface="Consolas" charset="0"/>
              <a:ea typeface="MS PGothic" charset="0"/>
              <a:cs typeface="MS PGothic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39797626"/>
      </p:ext>
    </p:extLst>
  </p:cSld>
  <p:clrMapOvr>
    <a:masterClrMapping/>
  </p:clrMapOvr>
  <p:transition spd="slow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标题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458200" cy="762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Layer Mapping: Attach Ethernet to Forwarding Network</a:t>
            </a:r>
            <a:endParaRPr lang="zh-CN" altLang="en-US" sz="2400" dirty="0"/>
          </a:p>
        </p:txBody>
      </p:sp>
      <p:sp>
        <p:nvSpPr>
          <p:cNvPr id="63490" name="内容占位符 2"/>
          <p:cNvSpPr>
            <a:spLocks noGrp="1"/>
          </p:cNvSpPr>
          <p:nvPr>
            <p:ph idx="1"/>
          </p:nvPr>
        </p:nvSpPr>
        <p:spPr>
          <a:xfrm>
            <a:off x="251520" y="4297660"/>
            <a:ext cx="8712968" cy="8255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dirty="0">
                <a:ea typeface="MS PGothic" charset="0"/>
              </a:rPr>
              <a:t>L sends a RPC to N by sending to station 18 of link 1</a:t>
            </a:r>
          </a:p>
          <a:p>
            <a:pPr eaLnBrk="1" hangingPunct="1"/>
            <a:r>
              <a:rPr lang="en-US" altLang="zh-CN" dirty="0">
                <a:ea typeface="MS PGothic" charset="0"/>
              </a:rPr>
              <a:t>L sends a RPC to E by sending to K, E may have 15 as address, as well as M</a:t>
            </a:r>
            <a:endParaRPr lang="zh-CN" altLang="en-US" dirty="0">
              <a:ea typeface="MS PGothic" charset="0"/>
            </a:endParaRPr>
          </a:p>
        </p:txBody>
      </p:sp>
      <p:pic>
        <p:nvPicPr>
          <p:cNvPr id="5018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70000"/>
            <a:ext cx="7271147" cy="295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3493" name="TextBox 4"/>
          <p:cNvSpPr txBox="1">
            <a:spLocks noChangeArrowheads="1"/>
          </p:cNvSpPr>
          <p:nvPr/>
        </p:nvSpPr>
        <p:spPr bwMode="auto">
          <a:xfrm>
            <a:off x="7812360" y="2701322"/>
            <a:ext cx="533400" cy="318242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1323" tIns="35662" rIns="71323" bIns="35662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charset="0"/>
                <a:ea typeface="宋体" charset="0"/>
              </a:rPr>
              <a:t>15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charset="0"/>
              <a:ea typeface="宋体" charset="0"/>
            </a:endParaRPr>
          </a:p>
        </p:txBody>
      </p:sp>
      <p:sp>
        <p:nvSpPr>
          <p:cNvPr id="7" name="灯片编号占位符 3">
            <a:extLst>
              <a:ext uri="{FF2B5EF4-FFF2-40B4-BE49-F238E27FC236}">
                <a16:creationId xmlns:a16="http://schemas.microsoft.com/office/drawing/2014/main" id="{D01D080A-EC26-0641-ACD9-DC0C27E2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97478681"/>
      </p:ext>
    </p:extLst>
  </p:cSld>
  <p:clrMapOvr>
    <a:masterClrMapping/>
  </p:clrMapOvr>
  <p:transition spd="slow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 Mapping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The Internet network layer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INTERNET, N)</a:t>
            </a:r>
          </a:p>
          <a:p>
            <a:pPr lvl="1"/>
            <a:r>
              <a:rPr lang="en-US" altLang="zh-CN" b="1" dirty="0">
                <a:ea typeface="MS PGothic" charset="0"/>
              </a:rPr>
              <a:t>NETWORK_SEND</a:t>
            </a:r>
            <a:r>
              <a:rPr lang="en-US" altLang="zh-CN" dirty="0">
                <a:ea typeface="MS PGothic" charset="0"/>
              </a:rPr>
              <a:t> (data, length, RPC, ENET, 18)</a:t>
            </a:r>
          </a:p>
          <a:p>
            <a:r>
              <a:rPr lang="en-US" altLang="zh-CN" dirty="0">
                <a:ea typeface="MS PGothic" charset="0"/>
              </a:rPr>
              <a:t>L must maintain a table</a:t>
            </a:r>
            <a:endParaRPr lang="zh-CN" altLang="en-US" dirty="0">
              <a:ea typeface="MS PGothic" charset="0"/>
            </a:endParaRP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119</a:t>
            </a:fld>
            <a:endParaRPr lang="zh-CN" alt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19180189-A62F-8E49-AEE7-66F2865338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037" y="3361556"/>
            <a:ext cx="2671763" cy="184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551732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ARP (Address Resolution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435280" cy="4356826"/>
          </a:xfrm>
        </p:spPr>
        <p:txBody>
          <a:bodyPr>
            <a:normAutofit/>
          </a:bodyPr>
          <a:lstStyle/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where is M?</a:t>
            </a:r>
            <a:r>
              <a:rPr lang="en-US" altLang="zh-CN" b="0" dirty="0">
                <a:ea typeface="MS PGothic" charset="0"/>
              </a:rPr>
              <a:t>", 11, ARP, ENET, BROADCAST)</a:t>
            </a:r>
          </a:p>
          <a:p>
            <a:r>
              <a:rPr lang="en-US" altLang="zh-CN" b="0" dirty="0">
                <a:ea typeface="MS PGothic" charset="0"/>
              </a:rPr>
              <a:t>NETWORK_SEND ("</a:t>
            </a:r>
            <a:r>
              <a:rPr lang="en-US" altLang="zh-CN" b="0" dirty="0">
                <a:solidFill>
                  <a:srgbClr val="0096FF"/>
                </a:solidFill>
                <a:ea typeface="MS PGothic" charset="0"/>
              </a:rPr>
              <a:t>M is at station 15</a:t>
            </a:r>
            <a:r>
              <a:rPr lang="en-US" altLang="zh-CN" b="0" dirty="0">
                <a:ea typeface="MS PGothic" charset="0"/>
              </a:rPr>
              <a:t>", 18, ARP, ENET, BROADCAST)</a:t>
            </a:r>
          </a:p>
          <a:p>
            <a:r>
              <a:rPr lang="en-US" altLang="zh-CN" b="0" dirty="0">
                <a:ea typeface="MS PGothic" charset="0"/>
              </a:rPr>
              <a:t>L asks E's Ethernet address, E does not hear the Ethernet broadcast, but the router at station 19 does, and it sends a suitable ARP response instead</a:t>
            </a:r>
          </a:p>
          <a:p>
            <a:r>
              <a:rPr lang="en-US" altLang="zh-CN" b="0" dirty="0">
                <a:ea typeface="MS PGothic" charset="0"/>
              </a:rPr>
              <a:t>Manage forwarding table as a cache</a:t>
            </a:r>
          </a:p>
          <a:p>
            <a:pPr marL="74250" lvl="1" indent="0">
              <a:buNone/>
            </a:pPr>
            <a:endParaRPr kumimoji="1"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120</a:t>
            </a:fld>
            <a:endParaRPr lang="zh-CN" alt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DEDF668-B1C2-FB4B-AEC8-60CF6048D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4021770"/>
            <a:ext cx="2893071" cy="1224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E7DBBE7F-78EA-794D-A66A-24E4C20FF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618" y="3949762"/>
            <a:ext cx="3002734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9666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ARP &amp; RARP Protocol</a:t>
            </a:r>
            <a:endParaRPr lang="zh-CN" altLang="en-US" dirty="0"/>
          </a:p>
        </p:txBody>
      </p:sp>
      <p:pic>
        <p:nvPicPr>
          <p:cNvPr id="66563" name="Picture 2" descr="http://www.rigacci.org/docs/biblio/online/intro_to_networking/stdimages/page25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512" y="1263386"/>
            <a:ext cx="6047808" cy="3466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内容占位符 2"/>
          <p:cNvSpPr>
            <a:spLocks noGrp="1"/>
          </p:cNvSpPr>
          <p:nvPr>
            <p:ph idx="1"/>
          </p:nvPr>
        </p:nvSpPr>
        <p:spPr>
          <a:xfrm>
            <a:off x="457200" y="4759796"/>
            <a:ext cx="8305800" cy="76200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宋体" charset="0"/>
              </a:rPr>
              <a:t>Name mapping: IP address &lt;-&gt; MAC address</a:t>
            </a:r>
            <a:endParaRPr lang="zh-CN" altLang="en-US" dirty="0">
              <a:ea typeface="宋体" charset="0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0CC47CC-6B04-4B44-94DE-81F421CF3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216104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147650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ARP &amp; </a:t>
            </a:r>
            <a:br>
              <a:rPr kumimoji="1" lang="en-US" altLang="zh-CN" dirty="0"/>
            </a:br>
            <a:r>
              <a:rPr kumimoji="1" lang="en-US" altLang="zh-CN" dirty="0"/>
              <a:t>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7220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72D5326-4CD6-F142-9C5C-0A0BC450F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373653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Take SJTU network for example</a:t>
            </a:r>
          </a:p>
          <a:p>
            <a:pPr lvl="1"/>
            <a:r>
              <a:rPr kumimoji="1" lang="en-US" altLang="zh-CN" dirty="0"/>
              <a:t>Subnet: usually like 192.168.0.2 or 10.0.0.2</a:t>
            </a:r>
          </a:p>
          <a:p>
            <a:pPr lvl="1"/>
            <a:r>
              <a:rPr kumimoji="1" lang="en-US" altLang="zh-CN" dirty="0"/>
              <a:t>Gateway: usually like 192.168.0.1</a:t>
            </a:r>
          </a:p>
          <a:p>
            <a:pPr lvl="2"/>
            <a:r>
              <a:rPr kumimoji="1" lang="en-US" altLang="zh-CN" dirty="0"/>
              <a:t>Get the global IP address:</a:t>
            </a:r>
            <a:r>
              <a:rPr kumimoji="1" lang="zh-CN" altLang="en-US" dirty="0"/>
              <a:t> </a:t>
            </a:r>
            <a:r>
              <a:rPr kumimoji="1" lang="en-US" altLang="zh-CN" dirty="0"/>
              <a:t>202.120.40.82</a:t>
            </a:r>
          </a:p>
          <a:p>
            <a:pPr lvl="2"/>
            <a:r>
              <a:rPr kumimoji="1" lang="en-US" altLang="zh-CN" dirty="0"/>
              <a:t>A gateway usually has 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(or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more)</a:t>
            </a:r>
            <a:r>
              <a:rPr kumimoji="1" lang="zh-CN" altLang="en-US" dirty="0"/>
              <a:t> </a:t>
            </a:r>
            <a:r>
              <a:rPr kumimoji="1" lang="en-US" altLang="zh-CN" dirty="0"/>
              <a:t>IP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1"/>
            <a:r>
              <a:rPr kumimoji="1" lang="en-US" altLang="zh-CN" dirty="0"/>
              <a:t>Proxy: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proxy's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address</a:t>
            </a:r>
          </a:p>
          <a:p>
            <a:pPr lvl="2"/>
            <a:r>
              <a:rPr kumimoji="1" lang="en-US" altLang="zh-CN" dirty="0"/>
              <a:t>E.g., 106.185.46.164</a:t>
            </a:r>
            <a:r>
              <a:rPr kumimoji="1" lang="zh-CN" altLang="en-US" dirty="0"/>
              <a:t> </a:t>
            </a:r>
            <a:r>
              <a:rPr kumimoji="1" lang="en-US" altLang="zh-CN" dirty="0"/>
              <a:t>(Japan)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726516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Network Topology</a:t>
            </a:r>
            <a:endParaRPr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5ACA8BB-7643-F541-8AA3-20250BA84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124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04D848-5D0A-FB4D-B3A2-3B5E444A1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028700"/>
            <a:ext cx="88265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5777"/>
      </p:ext>
    </p:extLst>
  </p:cSld>
  <p:clrMapOvr>
    <a:masterClrMapping/>
  </p:clrMapOvr>
  <p:transition spd="slow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How to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socket</a:t>
            </a:r>
            <a:r>
              <a:rPr kumimoji="1" lang="en-US" altLang="zh-CN" dirty="0"/>
              <a:t> to Access </a:t>
            </a:r>
            <a:r>
              <a:rPr kumimoji="1" lang="en-US" altLang="zh-CN" dirty="0" err="1"/>
              <a:t>www.baidu.com</a:t>
            </a:r>
            <a:r>
              <a:rPr kumimoji="1" lang="zh-CN" altLang="en-US" dirty="0"/>
              <a:t> </a:t>
            </a:r>
            <a:r>
              <a:rPr kumimoji="1" lang="en-US" altLang="zh-CN" dirty="0"/>
              <a:t>?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You code as if your PC connect directly with Baidu</a:t>
            </a:r>
          </a:p>
          <a:p>
            <a:pPr lvl="1"/>
            <a:r>
              <a:rPr kumimoji="1" lang="en-US" altLang="zh-CN" dirty="0"/>
              <a:t>Call connect() with Baidu's IP address</a:t>
            </a:r>
          </a:p>
          <a:p>
            <a:r>
              <a:rPr kumimoji="1" lang="en-US" altLang="zh-CN" dirty="0"/>
              <a:t>But how does the system find next hop?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125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5F4213-6575-3744-8189-B736A2853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2700" y="3289548"/>
            <a:ext cx="4038600" cy="149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7533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ea typeface="等线" panose="02010600030101010101" pitchFamily="2" charset="-122"/>
              </a:rPr>
              <a:t>App: I want to send a packet to Baidu, here is the packet with Baidu's IP in its header as target IP,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and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client's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source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IP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(Node-C)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OS: I don't know how to get to Baidu, I'll just send it to the router (gateway). But I cannot change the source IP of the packet, so I'll just change the MAC target address of the packet to the router's MAC address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126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B1B03FE-DC49-6E44-8D0B-6B305B938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2196976"/>
            <a:ext cx="9004300" cy="4445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12252F7-8E69-7844-ABEB-E153254DB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0" y="4213200"/>
            <a:ext cx="90043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501431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等线" panose="02010600030101010101" pitchFamily="2" charset="-122"/>
              </a:rPr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The router-1 (gateway): I get a packet with my MAC as target address. Is it my IP? No… So I'll just forward it to next hop, by changing the target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next hop's 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 (NAT: change source IP and source port as well)</a:t>
            </a:r>
          </a:p>
          <a:p>
            <a:endParaRPr kumimoji="1" lang="en-US" altLang="zh-CN" dirty="0">
              <a:ea typeface="等线" panose="02010600030101010101" pitchFamily="2" charset="-122"/>
            </a:endParaRPr>
          </a:p>
          <a:p>
            <a:r>
              <a:rPr kumimoji="1" lang="en-US" altLang="zh-CN" dirty="0">
                <a:ea typeface="等线" panose="02010600030101010101" pitchFamily="2" charset="-122"/>
              </a:rPr>
              <a:t>Router-2: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connect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directly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Baidu,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I'll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just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change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the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target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MAC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address</a:t>
            </a:r>
            <a:r>
              <a:rPr kumimoji="1" lang="zh-CN" altLang="en-US" dirty="0">
                <a:ea typeface="等线" panose="02010600030101010101" pitchFamily="2" charset="-122"/>
              </a:rPr>
              <a:t> </a:t>
            </a:r>
            <a:r>
              <a:rPr kumimoji="1" lang="en-US" altLang="zh-CN" dirty="0">
                <a:ea typeface="等线" panose="02010600030101010101" pitchFamily="2" charset="-122"/>
              </a:rPr>
              <a:t>to Baidu</a:t>
            </a:r>
            <a:endParaRPr kumimoji="1" lang="zh-CN" altLang="en-US" dirty="0">
              <a:ea typeface="等线" panose="02010600030101010101" pitchFamily="2" charset="-122"/>
            </a:endParaRPr>
          </a:p>
          <a:p>
            <a:endParaRPr kumimoji="1" lang="en-US" altLang="zh-CN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127</a:t>
            </a:fld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4050B56F-C44C-C04B-B812-00B5C3984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" y="1142256"/>
            <a:ext cx="9004300" cy="4191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3E6BED9-799B-1348-BAE4-B9767788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3086472"/>
            <a:ext cx="8991600" cy="4191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1CBACC10-137A-9F40-9B1C-11E46FC03E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" y="4454624"/>
            <a:ext cx="89916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5694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Construct spoofed ARP replies</a:t>
            </a:r>
          </a:p>
          <a:p>
            <a:r>
              <a:rPr lang="en-US" altLang="zh-TW" dirty="0"/>
              <a:t>A target computer could be convinced to send frames destined for computer A to instead go to computer B</a:t>
            </a:r>
          </a:p>
          <a:p>
            <a:r>
              <a:rPr lang="en-US" altLang="zh-TW" dirty="0"/>
              <a:t>Computer A will have no idea that this redirection took place</a:t>
            </a:r>
          </a:p>
          <a:p>
            <a:r>
              <a:rPr lang="en-US" altLang="zh-TW" dirty="0"/>
              <a:t>This process of updating a target computer's ARP cache is referred to as "</a:t>
            </a:r>
            <a:r>
              <a:rPr lang="en-US" altLang="zh-TW" dirty="0">
                <a:solidFill>
                  <a:srgbClr val="C00000"/>
                </a:solidFill>
              </a:rPr>
              <a:t>ARP poisoning</a:t>
            </a:r>
            <a:r>
              <a:rPr lang="en-US" altLang="zh-TW" dirty="0"/>
              <a:t>"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128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366341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/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/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Myriad Pro Light SemiCond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204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0606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40324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928048" y="3361524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MAC:cc:cc:cc:cc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4108648" y="1393024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870648" y="1964524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8226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82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632648" y="1647024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842448" y="1647024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/>
        </p:nvGraphicFramePr>
        <p:xfrm>
          <a:off x="679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13654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/>
        </p:nvGraphicFramePr>
        <p:xfrm>
          <a:off x="3727648" y="4949024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4261048" y="4568025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924327" y="4262191"/>
            <a:ext cx="24208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A's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152674914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Now all the packets that A intends to send to B will go to the hacker's machine</a:t>
            </a:r>
          </a:p>
          <a:p>
            <a:r>
              <a:rPr lang="en-US" altLang="zh-TW" dirty="0"/>
              <a:t>Cache entry would expire, so it needs to be updated by sending the ARP reply again</a:t>
            </a:r>
          </a:p>
          <a:p>
            <a:pPr lvl="1"/>
            <a:r>
              <a:rPr lang="en-US" altLang="zh-TW" dirty="0"/>
              <a:t>How often?</a:t>
            </a:r>
          </a:p>
          <a:p>
            <a:pPr lvl="1"/>
            <a:r>
              <a:rPr lang="en-US" altLang="zh-TW" dirty="0"/>
              <a:t> depends on the particular system</a:t>
            </a:r>
          </a:p>
          <a:p>
            <a:pPr lvl="1"/>
            <a:r>
              <a:rPr lang="en-US" altLang="zh-TW" dirty="0"/>
              <a:t>Usually every 40s should be sufficient</a:t>
            </a:r>
          </a:p>
          <a:p>
            <a:r>
              <a:rPr lang="en-US" altLang="zh-TW" dirty="0"/>
              <a:t>In addition the hacker may not want his Ethernet driver talk too much</a:t>
            </a:r>
          </a:p>
          <a:p>
            <a:pPr lvl="1"/>
            <a:r>
              <a:rPr lang="en-US" altLang="zh-TW" dirty="0"/>
              <a:t>Accomplish with </a:t>
            </a:r>
            <a:r>
              <a:rPr lang="en-US" altLang="zh-TW" dirty="0">
                <a:solidFill>
                  <a:srgbClr val="FF0000"/>
                </a:solidFill>
              </a:rPr>
              <a:t>ifconfig -</a:t>
            </a:r>
            <a:r>
              <a:rPr lang="en-US" altLang="zh-TW" dirty="0" err="1">
                <a:solidFill>
                  <a:srgbClr val="FF0000"/>
                </a:solidFill>
              </a:rPr>
              <a:t>arp</a:t>
            </a:r>
            <a:endParaRPr lang="en-US" altLang="zh-TW" dirty="0">
              <a:solidFill>
                <a:srgbClr val="FF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229862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1612900" algn="l"/>
              </a:tabLst>
            </a:pPr>
            <a:r>
              <a:rPr lang="en-US" altLang="zh-TW" dirty="0"/>
              <a:t>A hacker inserts his computer between the communications path of two target computers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The hacker will forward frames between the two target computers so communications are not interrupted</a:t>
            </a:r>
          </a:p>
          <a:p>
            <a:pPr>
              <a:tabLst>
                <a:tab pos="1612900" algn="l"/>
              </a:tabLst>
            </a:pPr>
            <a:r>
              <a:rPr lang="en-US" altLang="zh-TW" dirty="0"/>
              <a:t>E.g., Hunt, Ettercap</a:t>
            </a:r>
            <a:r>
              <a:rPr lang="en-US" altLang="zh-CN" dirty="0"/>
              <a:t>,</a:t>
            </a:r>
            <a:r>
              <a:rPr lang="en-US" altLang="zh-TW" dirty="0"/>
              <a:t> etc</a:t>
            </a:r>
            <a:r>
              <a:rPr lang="en-US" altLang="zh-CN" dirty="0"/>
              <a:t>.</a:t>
            </a:r>
            <a:endParaRPr lang="en-US" altLang="zh-TW" dirty="0"/>
          </a:p>
          <a:p>
            <a:pPr lvl="1">
              <a:tabLst>
                <a:tab pos="1612900" algn="l"/>
              </a:tabLst>
            </a:pPr>
            <a:r>
              <a:rPr lang="en-US" altLang="zh-TW" dirty="0"/>
              <a:t>Can be obtained easily in many web archives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9971186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hacker's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T1's IP with X's MAC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T2's traffic will then go to X first, instead of directly to each other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133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132963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bb:bb:bb:bb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275855" y="1490137"/>
            <a:ext cx="1920875" cy="914400"/>
            <a:chOff x="3706" y="240"/>
            <a:chExt cx="1452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706" y="240"/>
              <a:ext cx="1452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Spoofed ARP reply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IP:10.0.0.2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391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063275777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  <a:endParaRPr kumimoji="0" lang="en-US" altLang="zh-TW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aa:aa:aa:aa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Forged ARP replies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IP:10.0.0.1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1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MAC:cc:cc:cc:cc</a:t>
              </a:r>
              <a:endParaRPr kumimoji="0" lang="en-US" altLang="zh-TW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grp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1383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39841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T2's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83803901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3">
                <a:lumMod val="75000"/>
              </a:schemeClr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38265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4906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relay the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147010632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T2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IP:10.0.0.3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  <a:cs typeface="新細明體" charset="0"/>
                        </a:rPr>
                        <a:t>cc:cc:cc:cc</a:t>
                      </a:r>
                      <a:endParaRPr kumimoji="1" lang="en-US" altLang="zh-TW" sz="13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  <a:cs typeface="新細明體" charset="0"/>
                      </a:endParaRP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 type="triangle" w="lg" len="lg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chemeClr val="accent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30957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lg" len="lg"/>
            <a:tailEnd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33562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Message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intended 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rPr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pitchFamily="2" charset="-122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4047192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Defenses against 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defense (!)</a:t>
            </a:r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Spoofed ARP replies are ignored</a:t>
            </a:r>
          </a:p>
          <a:p>
            <a:pPr lvl="1"/>
            <a:r>
              <a:rPr lang="en-US" altLang="zh-TW" dirty="0"/>
              <a:t>ARP table needs a static entry for each machine on the network</a:t>
            </a:r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  <a:r>
              <a:rPr lang="en-US" altLang="zh-CN" dirty="0"/>
              <a:t>;</a:t>
            </a:r>
            <a:r>
              <a:rPr lang="zh-CN" altLang="en-US" dirty="0"/>
              <a:t> </a:t>
            </a:r>
            <a:r>
              <a:rPr lang="en-US" altLang="zh-TW" dirty="0"/>
              <a:t>Keep the table up-to-date</a:t>
            </a:r>
          </a:p>
          <a:p>
            <a:r>
              <a:rPr lang="en-US" altLang="zh-TW" dirty="0" err="1"/>
              <a:t>Arpwatch</a:t>
            </a:r>
            <a:endParaRPr lang="en-US" altLang="zh-TW" dirty="0"/>
          </a:p>
          <a:p>
            <a:pPr lvl="1"/>
            <a:r>
              <a:rPr lang="en-US" altLang="zh-CN" dirty="0"/>
              <a:t>A free UNIX program which listens for ARP replies on a network</a:t>
            </a:r>
          </a:p>
          <a:p>
            <a:pPr lvl="1"/>
            <a:r>
              <a:rPr lang="en-US" altLang="zh-CN" dirty="0"/>
              <a:t>Build a table of IP/MAC associations and store it in a file</a:t>
            </a:r>
          </a:p>
          <a:p>
            <a:pPr lvl="1"/>
            <a:r>
              <a:rPr lang="en-US" altLang="zh-CN" dirty="0"/>
              <a:t>When a MAC/IP pair changes (flip-flop), an email is sent to an administrator</a:t>
            </a:r>
          </a:p>
          <a:p>
            <a:endParaRPr lang="en-US" altLang="zh-TW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D62153-262B-F64A-AF0E-A23B6902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140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4187634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 Study: BGP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Border Gateway Protocol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683630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Policy 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Regions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 want to implement their</a:t>
            </a:r>
            <a:r>
              <a:rPr kumimoji="1" lang="zh-CN" altLang="en-US" dirty="0"/>
              <a:t> </a:t>
            </a:r>
            <a:r>
              <a:rPr kumimoji="1" lang="en-US" altLang="zh-CN" dirty="0"/>
              <a:t>own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Switches make routing decisions based on some policies set by a human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protocol must disseminate enough info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 enable those policies</a:t>
            </a:r>
            <a:endParaRPr kumimoji="1" lang="zh-CN" altLang="en-US" dirty="0"/>
          </a:p>
          <a:p>
            <a:r>
              <a:rPr kumimoji="1" lang="en-US" altLang="zh-CN" dirty="0"/>
              <a:t>What policies are typical in BGP?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Regions don't want to send traffic on a path unless they have financial incentive to do so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Mechanism of enforcement: selective advertisements</a:t>
            </a:r>
            <a:endParaRPr kumimoji="1" lang="zh-CN" altLang="en-US" dirty="0"/>
          </a:p>
          <a:p>
            <a:pPr lvl="2"/>
            <a:r>
              <a:rPr kumimoji="1" lang="en-US" altLang="zh-CN" sz="1600" dirty="0"/>
              <a:t>Region-1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won't tell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about a path unless it will make money by letting region-2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use the path    </a:t>
            </a:r>
            <a:endParaRPr kumimoji="1" lang="zh-CN" altLang="en-US" sz="1600" dirty="0"/>
          </a:p>
          <a:p>
            <a:pPr lvl="2"/>
            <a:r>
              <a:rPr kumimoji="1" lang="en-US" altLang="zh-CN" sz="1600" dirty="0"/>
              <a:t>Each region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will have a different view of the network, and that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view will (almost certainly) </a:t>
            </a:r>
            <a:r>
              <a:rPr kumimoji="1" lang="en-US" altLang="zh-CN" sz="1600" i="1" dirty="0"/>
              <a:t>not</a:t>
            </a:r>
            <a:r>
              <a:rPr kumimoji="1" lang="en-US" altLang="zh-CN" sz="1600" dirty="0"/>
              <a:t> contain every physical link</a:t>
            </a:r>
            <a:endParaRPr kumimoji="1" lang="zh-CN" altLang="en-US" sz="160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Typical BGP Relationships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Customer/provider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Customers pay for access (transit), which the provider provides</a:t>
            </a:r>
            <a:endParaRPr kumimoji="1" lang="zh-CN" altLang="en-US" dirty="0"/>
          </a:p>
          <a:p>
            <a:r>
              <a:rPr kumimoji="1" lang="en-US" altLang="zh-CN" dirty="0"/>
              <a:t>Peers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Peers provide mutual access to a subset of each's routing tables</a:t>
            </a:r>
            <a:endParaRPr kumimoji="1" lang="zh-CN" altLang="en-US" dirty="0"/>
          </a:p>
          <a:p>
            <a:pPr lvl="2"/>
            <a:r>
              <a:rPr kumimoji="1" lang="en-US" altLang="zh-CN" dirty="0"/>
              <a:t>The subset that contains their transit customers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peer?  Can save money and improve performance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Why </a:t>
            </a:r>
            <a:r>
              <a:rPr kumimoji="1" lang="en-US" altLang="zh-CN" i="1" dirty="0"/>
              <a:t>not</a:t>
            </a:r>
            <a:r>
              <a:rPr kumimoji="1" lang="en-US" altLang="zh-CN" dirty="0"/>
              <a:t> peer?  You'd rather have customers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780155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259536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Customer pays provider for transit </a:t>
            </a:r>
            <a:endParaRPr lang="zh-CN" altLang="en-US" dirty="0"/>
          </a:p>
          <a:p>
            <a:pPr lvl="1"/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allow (</a:t>
            </a:r>
            <a:r>
              <a:rPr lang="en-US" altLang="zh-CN" b="1" i="1" dirty="0"/>
              <a:t>free</a:t>
            </a:r>
            <a:r>
              <a:rPr lang="en-US" altLang="zh-CN" dirty="0"/>
              <a:t>) mutual access to each other's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D84301-F9B5-6E40-B0DA-CD30B7E7E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168" y="905855"/>
            <a:ext cx="223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42821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Customers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Peers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5842992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Customer/provider ("transit") </a:t>
            </a:r>
          </a:p>
          <a:p>
            <a:pPr lvl="1"/>
            <a:r>
              <a:rPr lang="en-US" altLang="zh-CN" dirty="0"/>
              <a:t>Providers tell everyone about themselves their customers</a:t>
            </a:r>
            <a:endParaRPr lang="zh-CN" altLang="en-US" dirty="0"/>
          </a:p>
          <a:p>
            <a:pPr lvl="1"/>
            <a:r>
              <a:rPr lang="en-US" altLang="zh-CN" dirty="0"/>
              <a:t>and tell their customers about everyone </a:t>
            </a:r>
          </a:p>
          <a:p>
            <a:endParaRPr lang="en-US" altLang="zh-CN" dirty="0"/>
          </a:p>
          <a:p>
            <a:r>
              <a:rPr lang="en-US" altLang="zh-CN" dirty="0"/>
              <a:t>Peers </a:t>
            </a:r>
          </a:p>
          <a:p>
            <a:pPr lvl="1"/>
            <a:r>
              <a:rPr lang="en-US" altLang="zh-CN" dirty="0"/>
              <a:t>Peers tell each other about their customers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C2C8212-48B2-4047-A7DE-E526B7799C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128" y="913284"/>
            <a:ext cx="2988816" cy="20014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579FE03-0776-2344-A59A-744431A1B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3032123"/>
            <a:ext cx="2592884" cy="2186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17563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Customer &gt; peer &gt; provider </a:t>
            </a:r>
          </a:p>
          <a:p>
            <a:pPr lvl="1"/>
            <a:r>
              <a:rPr lang="en-US" altLang="zh-CN" dirty="0"/>
              <a:t>And then a variety of other attributes when this rule isn't sufficient </a:t>
            </a:r>
          </a:p>
          <a:p>
            <a:pPr lvl="1"/>
            <a:endParaRPr kumimoji="1" lang="zh-CN" altLang="en-US" dirty="0"/>
          </a:p>
          <a:p>
            <a:r>
              <a:rPr kumimoji="1" lang="en-US" altLang="zh-CN" dirty="0"/>
              <a:t>Goal:</a:t>
            </a:r>
            <a:r>
              <a:rPr kumimoji="1" lang="zh-CN" altLang="en-US" dirty="0"/>
              <a:t> </a:t>
            </a:r>
            <a:r>
              <a:rPr kumimoji="1" lang="en-US" altLang="zh-CN" dirty="0"/>
              <a:t>make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money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750315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Z will tell X about C; C is a customer of Z, and X and Z are peers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tell Z and Y about C1, C2, and C3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Y will tell X about D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will </a:t>
            </a:r>
            <a:r>
              <a:rPr kumimoji="1" lang="en-US" altLang="zh-CN" sz="1600" b="0" i="1" dirty="0"/>
              <a:t>not</a:t>
            </a:r>
            <a:r>
              <a:rPr kumimoji="1" lang="en-US" altLang="zh-CN" sz="1600" b="0" dirty="0"/>
              <a:t> tell Y about C; it makes no money to provide transit from Y to C  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X doesn't tell Y about T; it would lose money to provide transit from Y to T</a:t>
            </a:r>
            <a:endParaRPr kumimoji="1" lang="zh-CN" altLang="en-US" sz="1600" b="0" dirty="0"/>
          </a:p>
          <a:p>
            <a:pPr>
              <a:spcBef>
                <a:spcPts val="600"/>
              </a:spcBef>
            </a:pPr>
            <a:endParaRPr kumimoji="1" lang="zh-CN" altLang="en-US" sz="1600" b="0" dirty="0"/>
          </a:p>
          <a:p>
            <a:pPr>
              <a:spcBef>
                <a:spcPts val="600"/>
              </a:spcBef>
            </a:pPr>
            <a:r>
              <a:rPr kumimoji="1" lang="en-US" altLang="zh-CN" sz="1600" b="0" dirty="0"/>
              <a:t>In example, </a:t>
            </a:r>
            <a:r>
              <a:rPr kumimoji="1" lang="en-US" altLang="zh-CN" sz="1600" b="0" dirty="0">
                <a:solidFill>
                  <a:srgbClr val="FF0000"/>
                </a:solidFill>
              </a:rPr>
              <a:t>Y appears disconnected</a:t>
            </a:r>
            <a:r>
              <a:rPr kumimoji="1" lang="en-US" altLang="zh-CN" sz="1600" b="0" dirty="0"/>
              <a:t> from part of the network</a:t>
            </a:r>
            <a:endParaRPr kumimoji="1" lang="zh-CN" altLang="en-US" sz="1600" b="0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84257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Example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b="0" dirty="0"/>
          </a:p>
          <a:p>
            <a:pPr>
              <a:spcBef>
                <a:spcPts val="600"/>
              </a:spcBef>
            </a:pPr>
            <a:endParaRPr kumimoji="1" lang="en-US" altLang="zh-CN" sz="1600" dirty="0"/>
          </a:p>
          <a:p>
            <a:pPr>
              <a:spcBef>
                <a:spcPts val="600"/>
              </a:spcBef>
            </a:pPr>
            <a:r>
              <a:rPr kumimoji="1" lang="en-US" altLang="zh-CN" sz="1600" dirty="0"/>
              <a:t>BGP doesn't prevent this.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In practice, it never happens. Because: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Almost every AS is a customer of someone else (i.e., Y would buy transit from someone)  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Typically: small </a:t>
            </a:r>
            <a:r>
              <a:rPr kumimoji="1" lang="en-US" altLang="zh-CN" sz="1600" dirty="0" err="1"/>
              <a:t>ASes</a:t>
            </a:r>
            <a:r>
              <a:rPr kumimoji="1" lang="en-US" altLang="zh-CN" sz="1600" dirty="0"/>
              <a:t> buy Internet from Tier-3 ISPs, which buy Internet from Tier-2 ISPs, which buy Internet from Tier-1 ISPs. Tier-1's are huge; there are only a handful (10-15)    </a:t>
            </a:r>
          </a:p>
          <a:p>
            <a:pPr lvl="1">
              <a:spcBef>
                <a:spcPts val="600"/>
              </a:spcBef>
            </a:pPr>
            <a:r>
              <a:rPr kumimoji="1" lang="en-US" altLang="zh-CN" sz="1600" dirty="0"/>
              <a:t>Additionally, all Tier-1 ISPs peer with one another. So each Tier-1 ISP can provide global connectivity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AACD3F-E8AE-0B40-BCDC-806B4E7D5D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769268"/>
            <a:ext cx="3872136" cy="193606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AA18189-5F1A-3040-BBAB-54DCDCA46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7801" y="1207857"/>
            <a:ext cx="241278" cy="2814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75B60AB-2BFF-1A46-807C-58FCEC00C5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554" y="1982853"/>
            <a:ext cx="241278" cy="281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8E55D2B-1AE1-4C4B-850A-28AB7DD25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4948" y="1993404"/>
            <a:ext cx="241278" cy="28149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6359E31-D772-524F-A170-19F5266FB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738" y="1993404"/>
            <a:ext cx="241278" cy="28149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5DBB9D9-786A-8D43-95D2-3CCBE200D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056" y="1993404"/>
            <a:ext cx="241278" cy="2814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63DD486-0743-7549-B5DF-3F0DEE416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440" y="1993404"/>
            <a:ext cx="241278" cy="28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1593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in</a:t>
            </a:r>
            <a:r>
              <a:rPr kumimoji="1" lang="zh-CN" altLang="en-US" dirty="0"/>
              <a:t> </a:t>
            </a:r>
            <a:r>
              <a:rPr kumimoji="1" lang="en-US" altLang="zh-CN" dirty="0"/>
              <a:t>Distributed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HELLO protocol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sends KEEPALIVE messages to neighbors</a:t>
            </a:r>
            <a:endParaRPr kumimoji="1" lang="zh-CN" altLang="en-US" dirty="0"/>
          </a:p>
          <a:p>
            <a:r>
              <a:rPr kumimoji="1" lang="en-US" altLang="zh-CN" dirty="0"/>
              <a:t>Advertisements: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Sent to neighbors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BGP runs on top of TCP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Doesn't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 to do periodic advertisements to handle failure</a:t>
            </a:r>
            <a:endParaRPr kumimoji="1" lang="zh-CN" altLang="en-US" dirty="0"/>
          </a:p>
          <a:p>
            <a:r>
              <a:rPr kumimoji="1" lang="en-US" altLang="zh-CN" dirty="0"/>
              <a:t>Integration: via policies described above  </a:t>
            </a:r>
            <a:endParaRPr kumimoji="1" lang="zh-CN" altLang="en-US" dirty="0"/>
          </a:p>
          <a:p>
            <a:r>
              <a:rPr kumimoji="1" lang="en-US" altLang="zh-CN" dirty="0"/>
              <a:t>Failures: routes can be explicitly withdrawn in BGP if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 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Routing loops avoided because BGP is path-vector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492135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scale?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works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But,</a:t>
            </a:r>
            <a:r>
              <a:rPr kumimoji="1" lang="zh-CN" altLang="en-US" dirty="0"/>
              <a:t> </a:t>
            </a:r>
            <a:r>
              <a:rPr kumimoji="1" lang="en-US" altLang="zh-CN" dirty="0"/>
              <a:t>BGP</a:t>
            </a:r>
            <a:r>
              <a:rPr kumimoji="1" lang="zh-CN" altLang="en-US" dirty="0"/>
              <a:t> </a:t>
            </a:r>
            <a:r>
              <a:rPr kumimoji="1" lang="en-US" altLang="zh-CN" dirty="0"/>
              <a:t>routing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getting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Route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due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misconfigurations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conflicting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policies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buy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Internet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ISP</a:t>
            </a:r>
            <a:r>
              <a:rPr kumimoji="1" lang="zh-CN" altLang="en-US" dirty="0"/>
              <a:t> </a:t>
            </a:r>
            <a:r>
              <a:rPr kumimoji="1" lang="en-US" altLang="zh-CN" dirty="0"/>
              <a:t>-&gt;</a:t>
            </a:r>
            <a:r>
              <a:rPr kumimoji="1" lang="zh-CN" altLang="en-US" dirty="0"/>
              <a:t> </a:t>
            </a:r>
            <a:r>
              <a:rPr kumimoji="1" lang="en-US" altLang="zh-CN" dirty="0"/>
              <a:t>bigger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table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simple?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Yes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protocol,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no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&amp;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operation</a:t>
            </a:r>
            <a:endParaRPr kumimoji="1" lang="zh-CN" altLang="en-US" dirty="0"/>
          </a:p>
          <a:p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secure?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region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advertise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fake</a:t>
            </a:r>
            <a:r>
              <a:rPr kumimoji="1" lang="zh-CN" altLang="en-US" dirty="0"/>
              <a:t> </a:t>
            </a:r>
            <a:r>
              <a:rPr kumimoji="1" lang="en-US" altLang="zh-CN" dirty="0"/>
              <a:t>vector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625649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56E52E-580F-7F4F-866F-353F48C8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altLang="zh-CN" sz="2400" dirty="0"/>
              <a:t>2017:</a:t>
            </a:r>
            <a:r>
              <a:rPr lang="zh-CN" altLang="en-US" sz="2400" dirty="0"/>
              <a:t> </a:t>
            </a:r>
            <a:r>
              <a:rPr lang="en" altLang="zh-CN" sz="2400" dirty="0"/>
              <a:t>BGP hijacking</a:t>
            </a:r>
            <a:r>
              <a:rPr lang="en-US" altLang="zh-CN" sz="2400" dirty="0"/>
              <a:t>!</a:t>
            </a:r>
            <a:r>
              <a:rPr lang="en" altLang="zh-CN" sz="2400" dirty="0"/>
              <a:t> Traffic for Google, Apple, Facebook, Microsoft and other tech giants routed through Russia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25A87B-0F05-4C42-88EB-DD8D7463D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000" y="1335038"/>
            <a:ext cx="7366000" cy="397073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B44D23A-7F6F-6D40-91D2-28C9286D159D}"/>
              </a:ext>
            </a:extLst>
          </p:cNvPr>
          <p:cNvSpPr/>
          <p:nvPr/>
        </p:nvSpPr>
        <p:spPr>
          <a:xfrm>
            <a:off x="457200" y="5399107"/>
            <a:ext cx="6606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1200" dirty="0">
                <a:hlinkClick r:id="rId3"/>
              </a:rPr>
              <a:t>http://securityaffairs.co/wordpress/66838/hacking/bgp-hijacking-russia.html</a:t>
            </a:r>
            <a:endParaRPr lang="zh-CN" altLang="en-US" sz="120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7BAD20CE-F95A-9448-8AF9-5D1C6074E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06172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46696</TotalTime>
  <Words>12050</Words>
  <Application>Microsoft Macintosh PowerPoint</Application>
  <PresentationFormat>全屏显示(16:10)</PresentationFormat>
  <Paragraphs>3298</Paragraphs>
  <Slides>151</Slides>
  <Notes>45</Notes>
  <HiddenSlides>12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151</vt:i4>
      </vt:variant>
    </vt:vector>
  </HeadingPairs>
  <TitlesOfParts>
    <vt:vector size="163" baseType="lpstr">
      <vt:lpstr>等线</vt:lpstr>
      <vt:lpstr>等线</vt:lpstr>
      <vt:lpstr>宋体</vt:lpstr>
      <vt:lpstr>Adobe 楷体 Std R</vt:lpstr>
      <vt:lpstr>ＭＳ Ｐゴシック</vt:lpstr>
      <vt:lpstr>ＭＳ Ｐゴシック</vt:lpstr>
      <vt:lpstr>Arial</vt:lpstr>
      <vt:lpstr>Calibri</vt:lpstr>
      <vt:lpstr>Consolas</vt:lpstr>
      <vt:lpstr>Times New Roman</vt:lpstr>
      <vt:lpstr>Trebuchet MS</vt:lpstr>
      <vt:lpstr>1_Office 主题​​</vt:lpstr>
      <vt:lpstr>Network Layer All about routing</vt:lpstr>
      <vt:lpstr>Review: OSI, TCP/IP &amp; Protocol Stack</vt:lpstr>
      <vt:lpstr>Review: Simple Parity Check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  <vt:lpstr>PowerPoint 演示文稿</vt:lpstr>
      <vt:lpstr>Goal of A Routing Protocol</vt:lpstr>
      <vt:lpstr>Distributed Routing: 3 Steps in General </vt:lpstr>
      <vt:lpstr>Two Types of Routing Protocol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 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link-state routing: disseminate full topology information  so that nodes can run a shortest-path algorithm</vt:lpstr>
      <vt:lpstr>Distance-vector Routing </vt:lpstr>
      <vt:lpstr>Distance-vector Routing 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distance-vector routing: disseminate information about the  current costs to each node, rather than the actual topology</vt:lpstr>
      <vt:lpstr>Problem of INFINITY</vt:lpstr>
      <vt:lpstr>PowerPoint 演示文稿</vt:lpstr>
      <vt:lpstr>PowerPoint 演示文稿</vt:lpstr>
      <vt:lpstr>PowerPoint 演示文稿</vt:lpstr>
      <vt:lpstr>Link-State Summary</vt:lpstr>
      <vt:lpstr>Distance Vector</vt:lpstr>
      <vt:lpstr>PowerPoint 演示文稿</vt:lpstr>
      <vt:lpstr>3 Ways to Scale</vt:lpstr>
      <vt:lpstr>Hierarchical Address Assignment &amp; Routing</vt:lpstr>
      <vt:lpstr>Hierarchical Address Assignment &amp; Routing</vt:lpstr>
      <vt:lpstr>Hierarchical Address Assignment &amp; Routing</vt:lpstr>
      <vt:lpstr>Routing Hierarchy</vt:lpstr>
      <vt:lpstr>Topological Addressing</vt:lpstr>
      <vt:lpstr>Path Vector Exchange</vt:lpstr>
      <vt:lpstr>Path Vector Exchange</vt:lpstr>
      <vt:lpstr>PowerPoint 演示文稿</vt:lpstr>
      <vt:lpstr>Path Vector Exchange</vt:lpstr>
      <vt:lpstr>Questions on Path Vector</vt:lpstr>
      <vt:lpstr>Summary So Far</vt:lpstr>
      <vt:lpstr>PowerPoint 演示文稿</vt:lpstr>
      <vt:lpstr>Network Layer Interface</vt:lpstr>
      <vt:lpstr>PowerPoint 演示文稿</vt:lpstr>
      <vt:lpstr>PowerPoint 演示文稿</vt:lpstr>
      <vt:lpstr>Forwarding an IP Packet</vt:lpstr>
      <vt:lpstr>Data-plane Case Study: Intel's DPDK</vt:lpstr>
      <vt:lpstr>UC Berkeley’s RouteBricks [SOSP’09]</vt:lpstr>
      <vt:lpstr>PowerPoint 演示文稿</vt:lpstr>
      <vt:lpstr>NAT (Network Address Translation)</vt:lpstr>
      <vt:lpstr>NAT</vt:lpstr>
      <vt:lpstr>PowerPoint 演示文稿</vt:lpstr>
      <vt:lpstr>PowerPoint 演示文稿</vt:lpstr>
      <vt:lpstr>Case Study: Mapping Internet to Ethernet</vt:lpstr>
      <vt:lpstr>Overview of Ethernet</vt:lpstr>
      <vt:lpstr>Difference between Hub and Switch</vt:lpstr>
      <vt:lpstr>Broadcast Aspects of Ethernet</vt:lpstr>
      <vt:lpstr>Broadcast Aspects of Ethernet</vt:lpstr>
      <vt:lpstr>Broadcast Aspects of Ethernet</vt:lpstr>
      <vt:lpstr>Layer Mapping: Attach Ethernet to Forwarding Network</vt:lpstr>
      <vt:lpstr>Layer Mapping</vt:lpstr>
      <vt:lpstr>ARP (Address Resolution Protocol)</vt:lpstr>
      <vt:lpstr>ARP &amp; RARP Protocol</vt:lpstr>
      <vt:lpstr>ARP &amp;  RARP</vt:lpstr>
      <vt:lpstr>Network Topology</vt:lpstr>
      <vt:lpstr>Network Topology</vt:lpstr>
      <vt:lpstr>How to Use socket to Access www.baidu.com ?</vt:lpstr>
      <vt:lpstr>Putting All Together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Policy Routing</vt:lpstr>
      <vt:lpstr>Typical BGP Relationships</vt:lpstr>
      <vt:lpstr>Customers and Peers</vt:lpstr>
      <vt:lpstr>Customers and Peers</vt:lpstr>
      <vt:lpstr>Import Policies</vt:lpstr>
      <vt:lpstr>An Example</vt:lpstr>
      <vt:lpstr>An Example</vt:lpstr>
      <vt:lpstr>BGP in Distributed Routing</vt:lpstr>
      <vt:lpstr>Problems with BGP</vt:lpstr>
      <vt:lpstr>2017: BGP hijacking! Traffic for Google, Apple, Facebook, Microsoft and other tech giants routed through Russia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1608</cp:revision>
  <cp:lastPrinted>2020-03-02T13:38:09Z</cp:lastPrinted>
  <dcterms:created xsi:type="dcterms:W3CDTF">2017-11-24T09:35:45Z</dcterms:created>
  <dcterms:modified xsi:type="dcterms:W3CDTF">2025-11-18T07:47:26Z</dcterms:modified>
</cp:coreProperties>
</file>